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7" r:id="rId7"/>
    <p:sldId id="263" r:id="rId8"/>
    <p:sldId id="265" r:id="rId9"/>
    <p:sldId id="269" r:id="rId10"/>
    <p:sldId id="266" r:id="rId11"/>
    <p:sldId id="260" r:id="rId12"/>
    <p:sldId id="261" r:id="rId13"/>
    <p:sldId id="262" r:id="rId14"/>
    <p:sldId id="264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80108" autoAdjust="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עם פינות אלכסוניות מעוגלות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6B2D2E0-56F7-41CA-848E-D69D61FFCFD6}" type="datetimeFigureOut">
              <a:rPr lang="he-IL" smtClean="0"/>
              <a:pPr/>
              <a:t>ט"ז/אדר א/תשע"א</a:t>
            </a:fld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C42986D-27BA-4A26-8745-ED2AFBFF32B5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Chemical Energy Storage</a:t>
            </a:r>
            <a:br>
              <a:rPr lang="en-US" dirty="0" smtClean="0"/>
            </a:br>
            <a:r>
              <a:rPr lang="en-US" dirty="0" smtClean="0"/>
              <a:t>“Super Plant” Storage</a:t>
            </a:r>
            <a:endParaRPr lang="he-IL" dirty="0"/>
          </a:p>
        </p:txBody>
      </p:sp>
      <p:pic>
        <p:nvPicPr>
          <p:cNvPr id="6146" name="Picture 2" descr="http://www.freewebs.com/davidcove/superman_mai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4286251" cy="32194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357562"/>
            <a:ext cx="31432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KAMALAKUMAR </a:t>
            </a:r>
            <a:r>
              <a:rPr lang="en-US" dirty="0" err="1" smtClean="0"/>
              <a:t>Arruran</a:t>
            </a:r>
            <a:endParaRPr lang="en-US" dirty="0" smtClean="0"/>
          </a:p>
          <a:p>
            <a:r>
              <a:rPr lang="en-US" dirty="0" smtClean="0"/>
              <a:t>Levi Topaz</a:t>
            </a:r>
          </a:p>
          <a:p>
            <a:r>
              <a:rPr lang="en-US" dirty="0" smtClean="0"/>
              <a:t>Omar al </a:t>
            </a:r>
            <a:r>
              <a:rPr lang="en-US" dirty="0" err="1" smtClean="0"/>
              <a:t>saedyyn</a:t>
            </a:r>
            <a:endParaRPr lang="en-US" dirty="0" smtClean="0"/>
          </a:p>
          <a:p>
            <a:r>
              <a:rPr lang="en-US" dirty="0" err="1" smtClean="0"/>
              <a:t>Royee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err="1" smtClean="0"/>
              <a:t>ustan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000108"/>
            <a:ext cx="45720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/>
              <a:t>Questions?</a:t>
            </a:r>
            <a:endParaRPr lang="he-IL" sz="5400" dirty="0"/>
          </a:p>
        </p:txBody>
      </p:sp>
      <p:pic>
        <p:nvPicPr>
          <p:cNvPr id="24578" name="Picture 2" descr="http://www-949.ibm.com/software/rational/cafe/servlet/JiveServlet/downloadImage/38-1317-1881/monk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6598"/>
            <a:ext cx="4500594" cy="3217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18947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חץ מעוקל ימינה 3">
            <a:hlinkClick r:id="rId3" action="ppaction://hlinksldjump"/>
          </p:cNvPr>
          <p:cNvSpPr/>
          <p:nvPr/>
        </p:nvSpPr>
        <p:spPr>
          <a:xfrm>
            <a:off x="7429520" y="5643578"/>
            <a:ext cx="571504" cy="6429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v.ac.uk/combined-honours/images/Glo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620001" cy="3867150"/>
          </a:xfrm>
          <a:prstGeom prst="rect">
            <a:avLst/>
          </a:prstGeom>
          <a:noFill/>
        </p:spPr>
      </p:pic>
      <p:sp>
        <p:nvSpPr>
          <p:cNvPr id="3" name="חץ מעוקל ימינה 2">
            <a:hlinkClick r:id="rId3" action="ppaction://hlinksldjump"/>
          </p:cNvPr>
          <p:cNvSpPr/>
          <p:nvPr/>
        </p:nvSpPr>
        <p:spPr>
          <a:xfrm>
            <a:off x="7000892" y="5357826"/>
            <a:ext cx="714380" cy="9286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5"/>
            <a:ext cx="6858048" cy="528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חץ מעוקל ימינה 2">
            <a:hlinkClick r:id="rId3" action="ppaction://hlinksldjump"/>
          </p:cNvPr>
          <p:cNvSpPr/>
          <p:nvPr/>
        </p:nvSpPr>
        <p:spPr>
          <a:xfrm>
            <a:off x="8143900" y="5643578"/>
            <a:ext cx="428628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3\Desktop\photosynthesis\פוטוסינתזה 042006.018.jpg"/>
          <p:cNvPicPr>
            <a:picLocks noChangeAspect="1" noChangeArrowheads="1"/>
          </p:cNvPicPr>
          <p:nvPr/>
        </p:nvPicPr>
        <p:blipFill>
          <a:blip r:embed="rId2"/>
          <a:srcRect l="6250" t="20833" r="5208" b="8333"/>
          <a:stretch>
            <a:fillRect/>
          </a:stretch>
        </p:blipFill>
        <p:spPr bwMode="auto">
          <a:xfrm>
            <a:off x="571472" y="285728"/>
            <a:ext cx="7977243" cy="4786346"/>
          </a:xfrm>
          <a:prstGeom prst="rect">
            <a:avLst/>
          </a:prstGeom>
          <a:noFill/>
        </p:spPr>
      </p:pic>
      <p:sp>
        <p:nvSpPr>
          <p:cNvPr id="3" name="חץ מעוקל ימינה 2">
            <a:hlinkClick r:id="rId3" action="ppaction://hlinksldjump"/>
          </p:cNvPr>
          <p:cNvSpPr/>
          <p:nvPr/>
        </p:nvSpPr>
        <p:spPr>
          <a:xfrm>
            <a:off x="7358082" y="5572140"/>
            <a:ext cx="500066" cy="5715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28662" y="52829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dirty="0" smtClean="0"/>
              <a:t>We use acid as a source</a:t>
            </a:r>
          </a:p>
          <a:p>
            <a:pPr algn="l" rtl="0"/>
            <a:r>
              <a:rPr lang="en-US" dirty="0" smtClean="0"/>
              <a:t>hydrogen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+mn-lt"/>
              </a:rPr>
              <a:t>What is “Super Plant”?</a:t>
            </a:r>
            <a:endParaRPr lang="he-IL" sz="4000" dirty="0"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“Super Plant” generates  glucose more than it needs for its respiration.</a:t>
            </a:r>
          </a:p>
          <a:p>
            <a:pPr algn="l" rtl="0">
              <a:buNone/>
            </a:pPr>
            <a:r>
              <a:rPr lang="en-US" sz="4000" dirty="0" smtClean="0"/>
              <a:t>How and Why ?</a:t>
            </a:r>
          </a:p>
          <a:p>
            <a:pPr algn="l" rtl="0"/>
            <a:r>
              <a:rPr lang="en-US" dirty="0" smtClean="0"/>
              <a:t>Grown in the sea</a:t>
            </a:r>
          </a:p>
          <a:p>
            <a:pPr algn="l" rtl="0"/>
            <a:r>
              <a:rPr lang="en-US" dirty="0" smtClean="0"/>
              <a:t>Genetically </a:t>
            </a:r>
            <a:r>
              <a:rPr lang="en-US" dirty="0" smtClean="0"/>
              <a:t>engineered </a:t>
            </a:r>
            <a:r>
              <a:rPr lang="en-US" dirty="0" smtClean="0"/>
              <a:t>Algae</a:t>
            </a:r>
            <a:endParaRPr lang="en-US" dirty="0" smtClean="0"/>
          </a:p>
          <a:p>
            <a:pPr algn="l" rtl="0"/>
            <a:r>
              <a:rPr lang="en-US" dirty="0" smtClean="0"/>
              <a:t>Black Algae</a:t>
            </a:r>
          </a:p>
          <a:p>
            <a:pPr algn="l" rtl="0"/>
            <a:r>
              <a:rPr lang="en-US" dirty="0" smtClean="0"/>
              <a:t>Enzymes </a:t>
            </a:r>
            <a:r>
              <a:rPr lang="en-US" dirty="0" smtClean="0"/>
              <a:t>that makes photosynthesis run faster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he-IL" dirty="0"/>
          </a:p>
        </p:txBody>
      </p:sp>
      <p:sp>
        <p:nvSpPr>
          <p:cNvPr id="4" name="פרצוף מחייך 3">
            <a:hlinkClick r:id="rId2" action="ppaction://hlinksldjump"/>
          </p:cNvPr>
          <p:cNvSpPr/>
          <p:nvPr/>
        </p:nvSpPr>
        <p:spPr>
          <a:xfrm>
            <a:off x="3286116" y="4357694"/>
            <a:ext cx="357190" cy="285752"/>
          </a:xfrm>
          <a:prstGeom prst="smileyFac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פרצוף מחייך 4">
            <a:hlinkClick r:id="rId3" action="ppaction://hlinksldjump"/>
          </p:cNvPr>
          <p:cNvSpPr/>
          <p:nvPr/>
        </p:nvSpPr>
        <p:spPr>
          <a:xfrm>
            <a:off x="4143372" y="3429000"/>
            <a:ext cx="357190" cy="285752"/>
          </a:xfrm>
          <a:prstGeom prst="smileyFac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פרצוף מחייך 5">
            <a:hlinkClick r:id="rId4" action="ppaction://hlinksldjump"/>
          </p:cNvPr>
          <p:cNvSpPr/>
          <p:nvPr/>
        </p:nvSpPr>
        <p:spPr>
          <a:xfrm>
            <a:off x="1142976" y="5929330"/>
            <a:ext cx="357190" cy="285752"/>
          </a:xfrm>
          <a:prstGeom prst="smileyFac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2733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34671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785794"/>
            <a:ext cx="64294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If  the temperature will get too high the super plant will stop the photosynthesis by closing the stoma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5786454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Open stoma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857892"/>
            <a:ext cx="26432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Closed stoma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Profit gained by Super Plant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Energy storage in the form of glucose</a:t>
            </a:r>
          </a:p>
          <a:p>
            <a:pPr algn="l" rtl="0"/>
            <a:r>
              <a:rPr lang="en-US" dirty="0" smtClean="0"/>
              <a:t>Oxygen (O2)</a:t>
            </a:r>
          </a:p>
          <a:p>
            <a:pPr algn="l" rtl="0"/>
            <a:endParaRPr lang="he-IL" dirty="0"/>
          </a:p>
        </p:txBody>
      </p:sp>
      <p:pic>
        <p:nvPicPr>
          <p:cNvPr id="8194" name="Picture 2" descr="http://www.future-of-technology.com/web_images/glucos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80844"/>
            <a:ext cx="3624265" cy="32294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43579" y="6131502"/>
            <a:ext cx="210025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Glucose molecule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571480"/>
            <a:ext cx="40719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Growing Super </a:t>
            </a:r>
            <a:r>
              <a:rPr lang="en-US" sz="2400" dirty="0" smtClean="0"/>
              <a:t>plants </a:t>
            </a:r>
            <a:r>
              <a:rPr lang="en-US" sz="2400" dirty="0" smtClean="0"/>
              <a:t>on sea surface </a:t>
            </a:r>
            <a:endParaRPr lang="he-IL" sz="2400" dirty="0"/>
          </a:p>
        </p:txBody>
      </p:sp>
      <p:cxnSp>
        <p:nvCxnSpPr>
          <p:cNvPr id="6" name="מחבר חץ ישר 5"/>
          <p:cNvCxnSpPr/>
          <p:nvPr/>
        </p:nvCxnSpPr>
        <p:spPr>
          <a:xfrm rot="5400000">
            <a:off x="4179885" y="153509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00298" y="1714488"/>
            <a:ext cx="37147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Photosynthesis by super </a:t>
            </a:r>
            <a:r>
              <a:rPr lang="en-US" sz="2400" dirty="0" smtClean="0"/>
              <a:t>plants</a:t>
            </a:r>
            <a:endParaRPr lang="he-IL" sz="2400" dirty="0"/>
          </a:p>
        </p:txBody>
      </p:sp>
      <p:cxnSp>
        <p:nvCxnSpPr>
          <p:cNvPr id="8" name="מחבר חץ ישר 7"/>
          <p:cNvCxnSpPr/>
          <p:nvPr/>
        </p:nvCxnSpPr>
        <p:spPr>
          <a:xfrm rot="5400000">
            <a:off x="4179885" y="2535231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0298" y="2714620"/>
            <a:ext cx="42862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Producing large amounts of glucose </a:t>
            </a:r>
            <a:endParaRPr lang="he-IL" sz="2400" dirty="0"/>
          </a:p>
        </p:txBody>
      </p:sp>
      <p:cxnSp>
        <p:nvCxnSpPr>
          <p:cNvPr id="10" name="מחבר חץ ישר 9"/>
          <p:cNvCxnSpPr/>
          <p:nvPr/>
        </p:nvCxnSpPr>
        <p:spPr>
          <a:xfrm rot="5400000">
            <a:off x="4179885" y="3392487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00166" y="3714752"/>
            <a:ext cx="59293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Harvesting  the super </a:t>
            </a:r>
            <a:r>
              <a:rPr lang="en-US" sz="2400" dirty="0" smtClean="0"/>
              <a:t>plants </a:t>
            </a:r>
            <a:r>
              <a:rPr lang="en-US" sz="2400" dirty="0" smtClean="0"/>
              <a:t>and storing it  for later use as an energy source</a:t>
            </a:r>
            <a:endParaRPr lang="he-IL" sz="2400" dirty="0"/>
          </a:p>
        </p:txBody>
      </p:sp>
      <p:cxnSp>
        <p:nvCxnSpPr>
          <p:cNvPr id="14" name="מחבר חץ ישר 13"/>
          <p:cNvCxnSpPr/>
          <p:nvPr/>
        </p:nvCxnSpPr>
        <p:spPr>
          <a:xfrm rot="5400000">
            <a:off x="4179885" y="4749809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57422" y="5000636"/>
            <a:ext cx="45005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400" dirty="0" smtClean="0"/>
              <a:t>Growing new </a:t>
            </a:r>
            <a:r>
              <a:rPr lang="en-US" sz="2400" dirty="0" smtClean="0"/>
              <a:t>super plant </a:t>
            </a:r>
            <a:r>
              <a:rPr lang="en-US" sz="2400" dirty="0" smtClean="0"/>
              <a:t>(Algae)</a:t>
            </a:r>
            <a:endParaRPr lang="he-IL" sz="2400" dirty="0"/>
          </a:p>
        </p:txBody>
      </p:sp>
      <p:cxnSp>
        <p:nvCxnSpPr>
          <p:cNvPr id="27" name="Shape 26"/>
          <p:cNvCxnSpPr/>
          <p:nvPr/>
        </p:nvCxnSpPr>
        <p:spPr>
          <a:xfrm flipH="1" flipV="1">
            <a:off x="7000892" y="785794"/>
            <a:ext cx="357190" cy="4429156"/>
          </a:xfrm>
          <a:prstGeom prst="curvedConnector3">
            <a:avLst>
              <a:gd name="adj1" fmla="val -22755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9" grpId="0" build="p"/>
      <p:bldP spid="13" grpId="0" build="p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nationalgeographic.com/wpf/media-live/photos/000/007/cache/spider-monkey_719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4929182" cy="36968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714356"/>
            <a:ext cx="75009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/>
              <a:t>But how can we produce energy out of a glucose?!</a:t>
            </a:r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5008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How do we produce energy from glucose?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362662"/>
            <a:ext cx="7786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Researchers </a:t>
            </a:r>
            <a:r>
              <a:rPr lang="en-US" dirty="0" smtClean="0"/>
              <a:t>at the research center of Paul Pascal developed a mechanism that generates electricity from glucose and oxygen. </a:t>
            </a:r>
          </a:p>
          <a:p>
            <a:pPr algn="l" rtl="0"/>
            <a:r>
              <a:rPr lang="en-US" dirty="0" smtClean="0"/>
              <a:t>  </a:t>
            </a:r>
            <a:endParaRPr lang="he-IL" dirty="0"/>
          </a:p>
        </p:txBody>
      </p:sp>
      <p:pic>
        <p:nvPicPr>
          <p:cNvPr id="4" name="תמונה 3" descr="p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05040"/>
            <a:ext cx="6243914" cy="4367232"/>
          </a:xfrm>
          <a:prstGeom prst="rect">
            <a:avLst/>
          </a:prstGeom>
        </p:spPr>
      </p:pic>
      <p:sp>
        <p:nvSpPr>
          <p:cNvPr id="5" name="פרצוף מחייך 4">
            <a:hlinkClick r:id="rId3" action="ppaction://hlinksldjump"/>
          </p:cNvPr>
          <p:cNvSpPr/>
          <p:nvPr/>
        </p:nvSpPr>
        <p:spPr>
          <a:xfrm>
            <a:off x="7929586" y="5429264"/>
            <a:ext cx="428628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467983"/>
            <a:ext cx="778674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The research discovered that the machine generates 9 W per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when implanted in a cactus. </a:t>
            </a:r>
            <a:endParaRPr lang="en-US" sz="20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T</a:t>
            </a:r>
            <a:r>
              <a:rPr lang="en-US" sz="2000" dirty="0" smtClean="0"/>
              <a:t>he super plant produce more glucose than a cactus.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dirty="0" smtClean="0"/>
              <a:t>We use a bigger machine together with large amounts of glucose and oxygen</a:t>
            </a:r>
          </a:p>
          <a:p>
            <a:pPr algn="l" rtl="0"/>
            <a:r>
              <a:rPr lang="en-US" sz="2000" dirty="0" smtClean="0"/>
              <a:t>in order to produce more </a:t>
            </a:r>
            <a:endParaRPr lang="en-US" sz="2000" dirty="0" smtClean="0"/>
          </a:p>
          <a:p>
            <a:pPr algn="l" rtl="0"/>
            <a:r>
              <a:rPr lang="en-US" sz="2000" dirty="0" smtClean="0"/>
              <a:t>electricity .</a:t>
            </a:r>
          </a:p>
        </p:txBody>
      </p:sp>
      <p:pic>
        <p:nvPicPr>
          <p:cNvPr id="2050" name="Picture 2" descr="© Flexer, Mano; Anal Chem, 2010, 82, 1444-1449 - Biofuel cell inserted in a cactus and graph showing the course of electrical current as a function of illumination of the cactus. (black: glucose, red: O2)"/>
          <p:cNvPicPr>
            <a:picLocks noChangeAspect="1" noChangeArrowheads="1"/>
          </p:cNvPicPr>
          <p:nvPr/>
        </p:nvPicPr>
        <p:blipFill>
          <a:blip r:embed="rId2"/>
          <a:srcRect l="1194" t="2388" r="64185" b="4494"/>
          <a:stretch>
            <a:fillRect/>
          </a:stretch>
        </p:blipFill>
        <p:spPr bwMode="auto">
          <a:xfrm>
            <a:off x="6429388" y="3786190"/>
            <a:ext cx="2000264" cy="26900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642918"/>
            <a:ext cx="64294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/>
              <a:t>The profit of the machine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77153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Conclusions: </a:t>
            </a:r>
            <a:endParaRPr lang="he-IL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488032"/>
            <a:ext cx="7500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Growing super plants</a:t>
            </a:r>
            <a:endParaRPr lang="he-IL" sz="2400" dirty="0"/>
          </a:p>
        </p:txBody>
      </p:sp>
      <p:cxnSp>
        <p:nvCxnSpPr>
          <p:cNvPr id="5" name="מחבר חץ ישר 4"/>
          <p:cNvCxnSpPr/>
          <p:nvPr/>
        </p:nvCxnSpPr>
        <p:spPr>
          <a:xfrm rot="5400000">
            <a:off x="4607719" y="2178835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8662" y="2488164"/>
            <a:ext cx="7500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Producing glucose</a:t>
            </a:r>
            <a:endParaRPr lang="he-IL" sz="2400" dirty="0"/>
          </a:p>
        </p:txBody>
      </p:sp>
      <p:cxnSp>
        <p:nvCxnSpPr>
          <p:cNvPr id="8" name="מחבר חץ ישר 7"/>
          <p:cNvCxnSpPr/>
          <p:nvPr/>
        </p:nvCxnSpPr>
        <p:spPr>
          <a:xfrm rot="5400000">
            <a:off x="4606925" y="3178173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8662" y="3488296"/>
            <a:ext cx="7500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Storing glucose</a:t>
            </a:r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4345552"/>
            <a:ext cx="7500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Making electricity out of the glucose</a:t>
            </a:r>
            <a:endParaRPr lang="he-IL" sz="2400" dirty="0"/>
          </a:p>
        </p:txBody>
      </p:sp>
      <p:cxnSp>
        <p:nvCxnSpPr>
          <p:cNvPr id="12" name="מחבר חץ ישר 11"/>
          <p:cNvCxnSpPr/>
          <p:nvPr/>
        </p:nvCxnSpPr>
        <p:spPr>
          <a:xfrm rot="5400000">
            <a:off x="4606925" y="4106867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בית יציקה">
  <a:themeElements>
    <a:clrScheme name="בית יציקה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בית יציק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1453</TotalTime>
  <Words>242</Words>
  <Application>Microsoft Office PowerPoint</Application>
  <PresentationFormat>‫הצגה על המסך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בית יציקה</vt:lpstr>
      <vt:lpstr>Chemical Energy Storage “Super Plant” Storage</vt:lpstr>
      <vt:lpstr>What is “Super Plant”?</vt:lpstr>
      <vt:lpstr>שקופית 3</vt:lpstr>
      <vt:lpstr>Profit gained by Super Plant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Energy Storage: ATP</dc:title>
  <dc:creator>ssss</dc:creator>
  <cp:lastModifiedBy>user3</cp:lastModifiedBy>
  <cp:revision>66</cp:revision>
  <dcterms:created xsi:type="dcterms:W3CDTF">2011-02-20T06:44:46Z</dcterms:created>
  <dcterms:modified xsi:type="dcterms:W3CDTF">2011-02-21T14:56:39Z</dcterms:modified>
</cp:coreProperties>
</file>