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3"/>
  </p:handoutMasterIdLst>
  <p:sldIdLst>
    <p:sldId id="256" r:id="rId2"/>
    <p:sldId id="257" r:id="rId3"/>
    <p:sldId id="258" r:id="rId4"/>
    <p:sldId id="259" r:id="rId5"/>
    <p:sldId id="263" r:id="rId6"/>
    <p:sldId id="260" r:id="rId7"/>
    <p:sldId id="261" r:id="rId8"/>
    <p:sldId id="262" r:id="rId9"/>
    <p:sldId id="264" r:id="rId10"/>
    <p:sldId id="267" r:id="rId11"/>
    <p:sldId id="266" r:id="rId12"/>
    <p:sldId id="268" r:id="rId13"/>
    <p:sldId id="272" r:id="rId14"/>
    <p:sldId id="270" r:id="rId15"/>
    <p:sldId id="271" r:id="rId16"/>
    <p:sldId id="273" r:id="rId17"/>
    <p:sldId id="274" r:id="rId18"/>
    <p:sldId id="275" r:id="rId19"/>
    <p:sldId id="276" r:id="rId20"/>
    <p:sldId id="278" r:id="rId21"/>
    <p:sldId id="277" r:id="rId2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42" d="100"/>
          <a:sy n="42" d="100"/>
        </p:scale>
        <p:origin x="-1320" y="-108"/>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smtClean="0">
                <a:latin typeface="+mn-lt"/>
                <a:cs typeface="+mn-cs"/>
              </a:defRPr>
            </a:lvl1pPr>
          </a:lstStyle>
          <a:p>
            <a:pPr>
              <a:defRPr/>
            </a:pPr>
            <a:fld id="{3F97B6DF-39AD-4D19-A298-7F1EDC9F5F2B}" type="datetimeFigureOut">
              <a:rPr lang="en-US"/>
              <a:pPr>
                <a:defRPr/>
              </a:pPr>
              <a:t>3/2/2011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smtClean="0">
                <a:latin typeface="+mn-lt"/>
                <a:cs typeface="+mn-cs"/>
              </a:defRPr>
            </a:lvl1pPr>
          </a:lstStyle>
          <a:p>
            <a:pPr>
              <a:defRPr/>
            </a:pPr>
            <a:fld id="{1F98D213-4DC3-4B70-B706-B28FB2221C7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2E8B16-66F5-4951-B0F9-630ED68C5435}" type="datetimeFigureOut">
              <a:rPr lang="en-US"/>
              <a:pPr>
                <a:defRPr/>
              </a:pPr>
              <a:t>3/2/2011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EB4369-86C3-466D-97F7-92684BAC8A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53A3FD-91F5-4426-84B3-DFC42412AE3A}" type="datetimeFigureOut">
              <a:rPr lang="en-US"/>
              <a:pPr>
                <a:defRPr/>
              </a:pPr>
              <a:t>3/2/2011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C940F0-C303-489C-B02F-35D0BB9FEA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F2518F-0E4C-4ECB-B40C-4985AD8C3E4F}" type="datetimeFigureOut">
              <a:rPr lang="en-US"/>
              <a:pPr>
                <a:defRPr/>
              </a:pPr>
              <a:t>3/2/2011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6850ED-64F2-4CB6-9A46-6C3825504CD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82263F-0EBA-47EE-B4D5-D83B2E521C06}" type="datetimeFigureOut">
              <a:rPr lang="en-US"/>
              <a:pPr>
                <a:defRPr/>
              </a:pPr>
              <a:t>3/2/2011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AC3DF2-DDED-4E69-AB62-0A2967D295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83E1470-A686-43C8-A76C-2AC3168F5BEA}" type="datetimeFigureOut">
              <a:rPr lang="en-US"/>
              <a:pPr>
                <a:defRPr/>
              </a:pPr>
              <a:t>3/2/2011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AD07E-8944-4C4E-BFED-D465FD03886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AAEB2D-4259-496B-9ED8-ECD6F868EEA9}" type="datetimeFigureOut">
              <a:rPr lang="en-US"/>
              <a:pPr>
                <a:defRPr/>
              </a:pPr>
              <a:t>3/2/2011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A0F1C7-5CC2-4AF1-B8A2-F0C3927262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FCE0917-79BC-40E6-A8CF-E81F2939D0CB}" type="datetimeFigureOut">
              <a:rPr lang="en-US"/>
              <a:pPr>
                <a:defRPr/>
              </a:pPr>
              <a:t>3/2/2011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57D98E-1D4F-48E0-9624-A560AFF0B9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220FAB-5169-4EA6-BCC7-C50461EAFCB6}" type="datetimeFigureOut">
              <a:rPr lang="en-US"/>
              <a:pPr>
                <a:defRPr/>
              </a:pPr>
              <a:t>3/2/2011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FBA8385-22AC-4641-B583-0BEC653E83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C3E557-5657-4B87-989D-7BF8079D153C}" type="datetimeFigureOut">
              <a:rPr lang="en-US"/>
              <a:pPr>
                <a:defRPr/>
              </a:pPr>
              <a:t>3/2/2011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F5E103-DF9E-46C6-8C8D-315F357F2B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5C716F9-CC7E-4A93-80F7-D563B8496F44}" type="datetimeFigureOut">
              <a:rPr lang="en-US"/>
              <a:pPr>
                <a:defRPr/>
              </a:pPr>
              <a:t>3/2/2011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D65A6A-1E7E-4F5F-B50C-98B570EB85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C7DC22-B783-41F5-96DA-CBF6AF73A52E}" type="datetimeFigureOut">
              <a:rPr lang="en-US"/>
              <a:pPr>
                <a:defRPr/>
              </a:pPr>
              <a:t>3/2/2011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822A33-5DE9-4150-8D70-8B39B5B97A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smtClean="0">
                <a:solidFill>
                  <a:schemeClr val="tx1">
                    <a:tint val="75000"/>
                  </a:schemeClr>
                </a:solidFill>
                <a:latin typeface="+mn-lt"/>
                <a:cs typeface="+mn-cs"/>
              </a:defRPr>
            </a:lvl1pPr>
          </a:lstStyle>
          <a:p>
            <a:pPr>
              <a:defRPr/>
            </a:pPr>
            <a:fld id="{B6E07C26-A67F-4417-9909-A1B61767B5A0}" type="datetimeFigureOut">
              <a:rPr lang="en-US"/>
              <a:pPr>
                <a:defRPr/>
              </a:pPr>
              <a:t>3/2/2011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rtl="0" fontAlgn="auto">
              <a:spcBef>
                <a:spcPts val="0"/>
              </a:spcBef>
              <a:spcAft>
                <a:spcPts val="0"/>
              </a:spcAft>
              <a:defRPr sz="1200" smtClean="0">
                <a:solidFill>
                  <a:schemeClr val="tx1">
                    <a:tint val="75000"/>
                  </a:schemeClr>
                </a:solidFill>
                <a:latin typeface="+mn-lt"/>
                <a:cs typeface="+mn-cs"/>
              </a:defRPr>
            </a:lvl1pPr>
          </a:lstStyle>
          <a:p>
            <a:pPr>
              <a:defRPr/>
            </a:pPr>
            <a:fld id="{956F9427-E3E8-4742-ABB2-4E73DD9A87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838200"/>
            <a:ext cx="7772400" cy="1470025"/>
          </a:xfrm>
        </p:spPr>
        <p:txBody>
          <a:bodyPr/>
          <a:lstStyle/>
          <a:p>
            <a:r>
              <a:rPr lang="en-US" b="1" smtClean="0"/>
              <a:t>Pumped-storage hydroelectricity </a:t>
            </a:r>
          </a:p>
        </p:txBody>
      </p:sp>
      <p:sp>
        <p:nvSpPr>
          <p:cNvPr id="3" name="Subtitle 2"/>
          <p:cNvSpPr>
            <a:spLocks noGrp="1"/>
          </p:cNvSpPr>
          <p:nvPr>
            <p:ph type="subTitle" idx="1"/>
          </p:nvPr>
        </p:nvSpPr>
        <p:spPr>
          <a:xfrm>
            <a:off x="1371600" y="2590800"/>
            <a:ext cx="6400800" cy="3048000"/>
          </a:xfrm>
        </p:spPr>
        <p:txBody>
          <a:bodyPr rtlCol="0">
            <a:normAutofit/>
          </a:bodyPr>
          <a:lstStyle/>
          <a:p>
            <a:pPr fontAlgn="auto">
              <a:spcAft>
                <a:spcPts val="0"/>
              </a:spcAft>
              <a:defRPr/>
            </a:pPr>
            <a:r>
              <a:rPr lang="en-US" dirty="0" smtClean="0">
                <a:solidFill>
                  <a:schemeClr val="tx1"/>
                </a:solidFill>
              </a:rPr>
              <a:t>By:</a:t>
            </a:r>
          </a:p>
          <a:p>
            <a:pPr fontAlgn="auto">
              <a:spcAft>
                <a:spcPts val="0"/>
              </a:spcAft>
              <a:defRPr/>
            </a:pPr>
            <a:r>
              <a:rPr lang="en-US" dirty="0" smtClean="0">
                <a:solidFill>
                  <a:schemeClr val="accent3">
                    <a:lumMod val="50000"/>
                  </a:schemeClr>
                </a:solidFill>
              </a:rPr>
              <a:t>Dana Nissan</a:t>
            </a:r>
          </a:p>
          <a:p>
            <a:pPr fontAlgn="auto">
              <a:spcAft>
                <a:spcPts val="0"/>
              </a:spcAft>
              <a:defRPr/>
            </a:pPr>
            <a:r>
              <a:rPr lang="en-US" dirty="0" err="1" smtClean="0">
                <a:solidFill>
                  <a:schemeClr val="tx2">
                    <a:lumMod val="50000"/>
                  </a:schemeClr>
                </a:solidFill>
              </a:rPr>
              <a:t>Talal</a:t>
            </a:r>
            <a:r>
              <a:rPr lang="en-US" dirty="0" smtClean="0">
                <a:solidFill>
                  <a:schemeClr val="tx2">
                    <a:lumMod val="50000"/>
                  </a:schemeClr>
                </a:solidFill>
              </a:rPr>
              <a:t> </a:t>
            </a:r>
            <a:r>
              <a:rPr lang="en-US" dirty="0" err="1" smtClean="0">
                <a:solidFill>
                  <a:schemeClr val="tx2">
                    <a:lumMod val="50000"/>
                  </a:schemeClr>
                </a:solidFill>
              </a:rPr>
              <a:t>Ashqar</a:t>
            </a:r>
            <a:endParaRPr lang="en-US" dirty="0" smtClean="0">
              <a:solidFill>
                <a:schemeClr val="tx2">
                  <a:lumMod val="50000"/>
                </a:schemeClr>
              </a:solidFill>
            </a:endParaRPr>
          </a:p>
          <a:p>
            <a:pPr fontAlgn="auto">
              <a:spcAft>
                <a:spcPts val="0"/>
              </a:spcAft>
              <a:defRPr/>
            </a:pPr>
            <a:r>
              <a:rPr lang="en-US" dirty="0" err="1" smtClean="0">
                <a:solidFill>
                  <a:schemeClr val="tx1">
                    <a:lumMod val="95000"/>
                    <a:lumOff val="5000"/>
                  </a:schemeClr>
                </a:solidFill>
              </a:rPr>
              <a:t>Gerrit</a:t>
            </a:r>
            <a:r>
              <a:rPr lang="en-US" dirty="0" smtClean="0">
                <a:solidFill>
                  <a:schemeClr val="tx1">
                    <a:lumMod val="95000"/>
                    <a:lumOff val="5000"/>
                  </a:schemeClr>
                </a:solidFill>
              </a:rPr>
              <a:t> </a:t>
            </a:r>
            <a:r>
              <a:rPr lang="en-US" dirty="0" err="1" smtClean="0">
                <a:solidFill>
                  <a:schemeClr val="tx1">
                    <a:lumMod val="95000"/>
                    <a:lumOff val="5000"/>
                  </a:schemeClr>
                </a:solidFill>
              </a:rPr>
              <a:t>Kottke</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Problems we may face..!</a:t>
            </a:r>
          </a:p>
        </p:txBody>
      </p:sp>
      <p:sp>
        <p:nvSpPr>
          <p:cNvPr id="11267" name="Content Placeholder 4"/>
          <p:cNvSpPr>
            <a:spLocks noGrp="1"/>
          </p:cNvSpPr>
          <p:nvPr>
            <p:ph idx="1"/>
          </p:nvPr>
        </p:nvSpPr>
        <p:spPr/>
        <p:txBody>
          <a:bodyPr/>
          <a:lstStyle/>
          <a:p>
            <a:r>
              <a:rPr lang="en-US" sz="2400" smtClean="0"/>
              <a:t>In term of consumption of electric power the loss is in range of 25-30% which makes it a very inefficient.</a:t>
            </a:r>
          </a:p>
          <a:p>
            <a:r>
              <a:rPr lang="en-US" sz="2400" smtClean="0"/>
              <a:t>A big amount of loss of water occurs in summer due to evaporation.</a:t>
            </a:r>
          </a:p>
          <a:p>
            <a:r>
              <a:rPr lang="en-US" sz="2400" smtClean="0"/>
              <a:t>Impact on nature.</a:t>
            </a:r>
          </a:p>
          <a:p>
            <a:pPr>
              <a:buFont typeface="Arial" pitchFamily="34" charset="0"/>
              <a:buNone/>
            </a:pPr>
            <a:r>
              <a:rPr lang="en-US" sz="2400" smtClean="0"/>
              <a:t>     - Sound pollution </a:t>
            </a:r>
          </a:p>
          <a:p>
            <a:pPr>
              <a:buFont typeface="Arial" pitchFamily="34" charset="0"/>
              <a:buNone/>
            </a:pPr>
            <a:r>
              <a:rPr lang="en-US" sz="2400" smtClean="0"/>
              <a:t>      - forest-life changes</a:t>
            </a:r>
          </a:p>
          <a:p>
            <a:pPr>
              <a:buFont typeface="Arial" pitchFamily="34" charset="0"/>
              <a:buNone/>
            </a:pPr>
            <a:r>
              <a:rPr lang="en-US" sz="2400" smtClean="0"/>
              <a:t>      - hydrology of lake</a:t>
            </a:r>
          </a:p>
          <a:p>
            <a:endParaRPr lang="en-US" sz="2400" smtClean="0"/>
          </a:p>
        </p:txBody>
      </p:sp>
      <p:cxnSp>
        <p:nvCxnSpPr>
          <p:cNvPr id="8" name="Straight Arrow Connector 7"/>
          <p:cNvCxnSpPr/>
          <p:nvPr/>
        </p:nvCxnSpPr>
        <p:spPr>
          <a:xfrm>
            <a:off x="0" y="1827213"/>
            <a:ext cx="457200" cy="15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he-IL" smtClean="0"/>
          </a:p>
        </p:txBody>
      </p:sp>
      <p:pic>
        <p:nvPicPr>
          <p:cNvPr id="12291" name="Picture 4" descr="C:\Users\G550\Desktop\dana  1.png"/>
          <p:cNvPicPr>
            <a:picLocks noGrp="1" noChangeAspect="1" noChangeArrowheads="1"/>
          </p:cNvPicPr>
          <p:nvPr>
            <p:ph idx="1"/>
          </p:nvPr>
        </p:nvPicPr>
        <p:blipFill>
          <a:blip r:embed="rId2" cstate="print"/>
          <a:srcRect/>
          <a:stretch>
            <a:fillRect/>
          </a:stretch>
        </p:blipFill>
        <p:spPr>
          <a:xfrm>
            <a:off x="514350" y="1600200"/>
            <a:ext cx="811530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he-IL" smtClean="0"/>
          </a:p>
        </p:txBody>
      </p:sp>
      <p:pic>
        <p:nvPicPr>
          <p:cNvPr id="2056" name="Picture 8" descr="C:\Users\G550\Desktop\dana  2.png"/>
          <p:cNvPicPr>
            <a:picLocks noGrp="1" noChangeAspect="1" noChangeArrowheads="1"/>
          </p:cNvPicPr>
          <p:nvPr>
            <p:ph idx="1"/>
          </p:nvPr>
        </p:nvPicPr>
        <p:blipFill>
          <a:blip r:embed="rId2" cstate="print"/>
          <a:srcRect/>
          <a:stretch>
            <a:fillRect/>
          </a:stretch>
        </p:blipFill>
        <p:spPr>
          <a:xfrm>
            <a:off x="514350" y="1600200"/>
            <a:ext cx="8115300" cy="4525963"/>
          </a:xfrm>
        </p:spPr>
      </p:pic>
      <p:pic>
        <p:nvPicPr>
          <p:cNvPr id="2051" name="Picture 3" descr="C:\Users\G550\Desktop\dana6.png"/>
          <p:cNvPicPr>
            <a:picLocks noChangeAspect="1" noChangeArrowheads="1"/>
          </p:cNvPicPr>
          <p:nvPr/>
        </p:nvPicPr>
        <p:blipFill>
          <a:blip r:embed="rId3" cstate="print"/>
          <a:srcRect/>
          <a:stretch>
            <a:fillRect/>
          </a:stretch>
        </p:blipFill>
        <p:spPr bwMode="auto">
          <a:xfrm>
            <a:off x="457200" y="4038600"/>
            <a:ext cx="2762250" cy="2667000"/>
          </a:xfrm>
          <a:prstGeom prst="rect">
            <a:avLst/>
          </a:prstGeom>
          <a:noFill/>
          <a:ln w="9525">
            <a:noFill/>
            <a:miter lim="800000"/>
            <a:headEnd/>
            <a:tailEnd/>
          </a:ln>
        </p:spPr>
      </p:pic>
      <p:pic>
        <p:nvPicPr>
          <p:cNvPr id="2052" name="Picture 4" descr="C:\Users\G550\Desktop\dana7.png"/>
          <p:cNvPicPr>
            <a:picLocks noChangeAspect="1" noChangeArrowheads="1"/>
          </p:cNvPicPr>
          <p:nvPr/>
        </p:nvPicPr>
        <p:blipFill>
          <a:blip r:embed="rId4" cstate="print"/>
          <a:srcRect/>
          <a:stretch>
            <a:fillRect/>
          </a:stretch>
        </p:blipFill>
        <p:spPr bwMode="auto">
          <a:xfrm>
            <a:off x="457200" y="4038600"/>
            <a:ext cx="2763838" cy="2668588"/>
          </a:xfrm>
          <a:prstGeom prst="rect">
            <a:avLst/>
          </a:prstGeom>
          <a:noFill/>
          <a:ln w="9525">
            <a:noFill/>
            <a:miter lim="800000"/>
            <a:headEnd/>
            <a:tailEnd/>
          </a:ln>
        </p:spPr>
      </p:pic>
      <p:pic>
        <p:nvPicPr>
          <p:cNvPr id="2054" name="Picture 6" descr="C:\Users\G550\Desktop\dana8.png"/>
          <p:cNvPicPr>
            <a:picLocks noChangeAspect="1" noChangeArrowheads="1"/>
          </p:cNvPicPr>
          <p:nvPr/>
        </p:nvPicPr>
        <p:blipFill>
          <a:blip r:embed="rId5" cstate="print"/>
          <a:srcRect/>
          <a:stretch>
            <a:fillRect/>
          </a:stretch>
        </p:blipFill>
        <p:spPr bwMode="auto">
          <a:xfrm>
            <a:off x="457200" y="4038600"/>
            <a:ext cx="2763838" cy="2668588"/>
          </a:xfrm>
          <a:prstGeom prst="rect">
            <a:avLst/>
          </a:prstGeom>
          <a:noFill/>
          <a:ln w="9525">
            <a:noFill/>
            <a:miter lim="800000"/>
            <a:headEnd/>
            <a:tailEnd/>
          </a:ln>
        </p:spPr>
      </p:pic>
      <p:pic>
        <p:nvPicPr>
          <p:cNvPr id="2059" name="Picture 11" descr="C:\Users\G550\Desktop\dana10.png"/>
          <p:cNvPicPr>
            <a:picLocks noChangeAspect="1" noChangeArrowheads="1"/>
          </p:cNvPicPr>
          <p:nvPr/>
        </p:nvPicPr>
        <p:blipFill>
          <a:blip r:embed="rId6" cstate="print"/>
          <a:srcRect/>
          <a:stretch>
            <a:fillRect/>
          </a:stretch>
        </p:blipFill>
        <p:spPr bwMode="auto">
          <a:xfrm>
            <a:off x="4724400" y="457200"/>
            <a:ext cx="3789363" cy="1762125"/>
          </a:xfrm>
          <a:prstGeom prst="rect">
            <a:avLst/>
          </a:prstGeom>
          <a:noFill/>
          <a:ln w="9525">
            <a:noFill/>
            <a:miter lim="800000"/>
            <a:headEnd/>
            <a:tailEnd/>
          </a:ln>
        </p:spPr>
      </p:pic>
      <p:sp>
        <p:nvSpPr>
          <p:cNvPr id="20" name="TextBox 19"/>
          <p:cNvSpPr txBox="1">
            <a:spLocks noChangeArrowheads="1"/>
          </p:cNvSpPr>
          <p:nvPr/>
        </p:nvSpPr>
        <p:spPr bwMode="auto">
          <a:xfrm>
            <a:off x="4876800" y="1230313"/>
            <a:ext cx="1295400" cy="369887"/>
          </a:xfrm>
          <a:prstGeom prst="rect">
            <a:avLst/>
          </a:prstGeom>
          <a:noFill/>
          <a:ln w="9525">
            <a:noFill/>
            <a:miter lim="800000"/>
            <a:headEnd/>
            <a:tailEnd/>
          </a:ln>
        </p:spPr>
        <p:txBody>
          <a:bodyPr>
            <a:spAutoFit/>
          </a:bodyPr>
          <a:lstStyle/>
          <a:p>
            <a:pPr algn="l" rtl="0"/>
            <a:r>
              <a:rPr lang="en-US">
                <a:latin typeface="Calibri" pitchFamily="34" charset="0"/>
              </a:rPr>
              <a:t>[m^3/s]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9"/>
                                        </p:tgtEl>
                                        <p:attrNameLst>
                                          <p:attrName>style.visibility</p:attrName>
                                        </p:attrNameLst>
                                      </p:cBhvr>
                                      <p:to>
                                        <p:strVal val="visible"/>
                                      </p:to>
                                    </p:set>
                                    <p:animEffect transition="in" filter="fade">
                                      <p:cBhvr>
                                        <p:cTn id="12" dur="2000"/>
                                        <p:tgtEl>
                                          <p:spTgt spid="20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51"/>
                                        </p:tgtEl>
                                        <p:attrNameLst>
                                          <p:attrName>style.visibility</p:attrName>
                                        </p:attrNameLst>
                                      </p:cBhvr>
                                      <p:to>
                                        <p:strVal val="visible"/>
                                      </p:to>
                                    </p:set>
                                    <p:animEffect transition="in" filter="fade">
                                      <p:cBhvr>
                                        <p:cTn id="20" dur="500"/>
                                        <p:tgtEl>
                                          <p:spTgt spid="205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fade">
                                      <p:cBhvr>
                                        <p:cTn id="29" dur="500"/>
                                        <p:tgtEl>
                                          <p:spTgt spid="2054"/>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051"/>
                                        </p:tgtEl>
                                        <p:attrNameLst>
                                          <p:attrName>style.visibility</p:attrName>
                                        </p:attrNameLst>
                                      </p:cBhvr>
                                      <p:to>
                                        <p:strVal val="visible"/>
                                      </p:to>
                                    </p:set>
                                    <p:animEffect transition="in" filter="fade">
                                      <p:cBhvr>
                                        <p:cTn id="37" dur="500"/>
                                        <p:tgtEl>
                                          <p:spTgt spid="205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054"/>
                                        </p:tgtEl>
                                        <p:attrNameLst>
                                          <p:attrName>style.visibility</p:attrName>
                                        </p:attrNameLst>
                                      </p:cBhvr>
                                      <p:to>
                                        <p:strVal val="visible"/>
                                      </p:to>
                                    </p:set>
                                    <p:animEffect transition="in" filter="fade">
                                      <p:cBhvr>
                                        <p:cTn id="4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Problems we may face..!</a:t>
            </a:r>
          </a:p>
        </p:txBody>
      </p:sp>
      <p:sp>
        <p:nvSpPr>
          <p:cNvPr id="14339" name="Content Placeholder 4"/>
          <p:cNvSpPr>
            <a:spLocks noGrp="1"/>
          </p:cNvSpPr>
          <p:nvPr>
            <p:ph idx="1"/>
          </p:nvPr>
        </p:nvSpPr>
        <p:spPr/>
        <p:txBody>
          <a:bodyPr/>
          <a:lstStyle/>
          <a:p>
            <a:r>
              <a:rPr lang="en-US" sz="2400" smtClean="0"/>
              <a:t>In term of consumption of electric power the loss is in range of 25-30% which makes it a very inefficient.</a:t>
            </a:r>
          </a:p>
          <a:p>
            <a:r>
              <a:rPr lang="en-US" sz="2400" smtClean="0"/>
              <a:t>A big amount of loss of water occurs in summer due to evaporation.</a:t>
            </a:r>
          </a:p>
          <a:p>
            <a:r>
              <a:rPr lang="en-US" sz="2400" smtClean="0"/>
              <a:t>Impact on nature.</a:t>
            </a:r>
          </a:p>
          <a:p>
            <a:pPr>
              <a:buFont typeface="Arial" pitchFamily="34" charset="0"/>
              <a:buNone/>
            </a:pPr>
            <a:r>
              <a:rPr lang="en-US" sz="2400" smtClean="0"/>
              <a:t>     - Sound pollution </a:t>
            </a:r>
          </a:p>
          <a:p>
            <a:pPr>
              <a:buFont typeface="Arial" pitchFamily="34" charset="0"/>
              <a:buNone/>
            </a:pPr>
            <a:r>
              <a:rPr lang="en-US" sz="2400" smtClean="0"/>
              <a:t>      - forest-life changes</a:t>
            </a:r>
          </a:p>
          <a:p>
            <a:pPr>
              <a:buFont typeface="Arial" pitchFamily="34" charset="0"/>
              <a:buNone/>
            </a:pPr>
            <a:r>
              <a:rPr lang="en-US" sz="2400" smtClean="0"/>
              <a:t>      - hydrology of lake</a:t>
            </a:r>
          </a:p>
          <a:p>
            <a:endParaRPr lang="en-US" sz="2400" smtClean="0"/>
          </a:p>
        </p:txBody>
      </p:sp>
      <p:cxnSp>
        <p:nvCxnSpPr>
          <p:cNvPr id="8" name="Straight Arrow Connector 7"/>
          <p:cNvCxnSpPr/>
          <p:nvPr/>
        </p:nvCxnSpPr>
        <p:spPr>
          <a:xfrm>
            <a:off x="0" y="2589213"/>
            <a:ext cx="457200" cy="1587"/>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he-IL" smtClean="0"/>
          </a:p>
        </p:txBody>
      </p:sp>
      <p:pic>
        <p:nvPicPr>
          <p:cNvPr id="15363" name="Picture 5" descr="C:\Users\G550\Desktop\dana  3.png"/>
          <p:cNvPicPr>
            <a:picLocks noGrp="1" noChangeAspect="1" noChangeArrowheads="1"/>
          </p:cNvPicPr>
          <p:nvPr>
            <p:ph idx="1"/>
          </p:nvPr>
        </p:nvPicPr>
        <p:blipFill>
          <a:blip r:embed="rId2" cstate="print"/>
          <a:srcRect/>
          <a:stretch>
            <a:fillRect/>
          </a:stretch>
        </p:blipFill>
        <p:spPr>
          <a:xfrm>
            <a:off x="514350" y="1600200"/>
            <a:ext cx="8115300" cy="4525963"/>
          </a:xfrm>
        </p:spPr>
      </p:pic>
      <p:pic>
        <p:nvPicPr>
          <p:cNvPr id="15364" name="Picture 4" descr="http://t0.gstatic.com/images?q=tbn:ANd9GcSIqvzIlUMvhLuPLduMuu1A5hDSfZlNKHEIGaxidQn7W3EVzyJG"/>
          <p:cNvPicPr>
            <a:picLocks noChangeAspect="1" noChangeArrowheads="1"/>
          </p:cNvPicPr>
          <p:nvPr/>
        </p:nvPicPr>
        <p:blipFill>
          <a:blip r:embed="rId3" cstate="print"/>
          <a:srcRect/>
          <a:stretch>
            <a:fillRect/>
          </a:stretch>
        </p:blipFill>
        <p:spPr bwMode="auto">
          <a:xfrm>
            <a:off x="5943600" y="4572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he-IL" smtClean="0"/>
          </a:p>
        </p:txBody>
      </p:sp>
      <p:pic>
        <p:nvPicPr>
          <p:cNvPr id="16387" name="Picture 3" descr="C:\Users\G550\Desktop\dana  4.png"/>
          <p:cNvPicPr>
            <a:picLocks noGrp="1" noChangeAspect="1" noChangeArrowheads="1"/>
          </p:cNvPicPr>
          <p:nvPr>
            <p:ph idx="1"/>
          </p:nvPr>
        </p:nvPicPr>
        <p:blipFill>
          <a:blip r:embed="rId2" cstate="print"/>
          <a:srcRect/>
          <a:stretch>
            <a:fillRect/>
          </a:stretch>
        </p:blipFill>
        <p:spPr>
          <a:xfrm>
            <a:off x="68263" y="1609725"/>
            <a:ext cx="8982075" cy="5010150"/>
          </a:xfrm>
        </p:spPr>
      </p:pic>
      <p:pic>
        <p:nvPicPr>
          <p:cNvPr id="16388" name="Picture 4" descr="http://t0.gstatic.com/images?q=tbn:ANd9GcSIqvzIlUMvhLuPLduMuu1A5hDSfZlNKHEIGaxidQn7W3EVzyJG"/>
          <p:cNvPicPr>
            <a:picLocks noChangeAspect="1" noChangeArrowheads="1"/>
          </p:cNvPicPr>
          <p:nvPr/>
        </p:nvPicPr>
        <p:blipFill>
          <a:blip r:embed="rId3" cstate="print"/>
          <a:srcRect/>
          <a:stretch>
            <a:fillRect/>
          </a:stretch>
        </p:blipFill>
        <p:spPr bwMode="auto">
          <a:xfrm>
            <a:off x="5943600" y="381000"/>
            <a:ext cx="2143125"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he-IL" smtClean="0"/>
          </a:p>
        </p:txBody>
      </p:sp>
      <p:pic>
        <p:nvPicPr>
          <p:cNvPr id="5123" name="Picture 3" descr="C:\Users\G550\Desktop\dana  5.png"/>
          <p:cNvPicPr>
            <a:picLocks noGrp="1" noChangeAspect="1" noChangeArrowheads="1"/>
          </p:cNvPicPr>
          <p:nvPr>
            <p:ph idx="1"/>
          </p:nvPr>
        </p:nvPicPr>
        <p:blipFill>
          <a:blip r:embed="rId2" cstate="print"/>
          <a:srcRect/>
          <a:stretch>
            <a:fillRect/>
          </a:stretch>
        </p:blipFill>
        <p:spPr>
          <a:xfrm>
            <a:off x="0" y="1600200"/>
            <a:ext cx="8980488" cy="5010150"/>
          </a:xfrm>
        </p:spPr>
      </p:pic>
      <p:pic>
        <p:nvPicPr>
          <p:cNvPr id="5124" name="Picture 4" descr="C:\Users\G550\Desktop\dana11.png"/>
          <p:cNvPicPr>
            <a:picLocks noChangeAspect="1" noChangeArrowheads="1"/>
          </p:cNvPicPr>
          <p:nvPr/>
        </p:nvPicPr>
        <p:blipFill>
          <a:blip r:embed="rId3" cstate="print"/>
          <a:srcRect/>
          <a:stretch>
            <a:fillRect/>
          </a:stretch>
        </p:blipFill>
        <p:spPr bwMode="auto">
          <a:xfrm>
            <a:off x="5715000" y="1981200"/>
            <a:ext cx="1190625" cy="1924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strVal val="#ppt_w*2.5"/>
                                          </p:val>
                                        </p:tav>
                                        <p:tav tm="100000">
                                          <p:val>
                                            <p:strVal val="#ppt_w"/>
                                          </p:val>
                                        </p:tav>
                                      </p:tavLst>
                                    </p:anim>
                                    <p:anim calcmode="lin" valueType="num">
                                      <p:cBhvr>
                                        <p:cTn id="13" dur="500" fill="hold"/>
                                        <p:tgtEl>
                                          <p:spTgt spid="5124"/>
                                        </p:tgtEl>
                                        <p:attrNameLst>
                                          <p:attrName>ppt_h</p:attrName>
                                        </p:attrNameLst>
                                      </p:cBhvr>
                                      <p:tavLst>
                                        <p:tav tm="0">
                                          <p:val>
                                            <p:strVal val="#ppt_h*0.01"/>
                                          </p:val>
                                        </p:tav>
                                        <p:tav tm="100000">
                                          <p:val>
                                            <p:strVal val="#ppt_h"/>
                                          </p:val>
                                        </p:tav>
                                      </p:tavLst>
                                    </p:anim>
                                    <p:anim calcmode="lin" valueType="num">
                                      <p:cBhvr>
                                        <p:cTn id="14" dur="500" fill="hold"/>
                                        <p:tgtEl>
                                          <p:spTgt spid="5124"/>
                                        </p:tgtEl>
                                        <p:attrNameLst>
                                          <p:attrName>ppt_x</p:attrName>
                                        </p:attrNameLst>
                                      </p:cBhvr>
                                      <p:tavLst>
                                        <p:tav tm="0">
                                          <p:val>
                                            <p:strVal val="#ppt_x"/>
                                          </p:val>
                                        </p:tav>
                                        <p:tav tm="100000">
                                          <p:val>
                                            <p:strVal val="#ppt_x"/>
                                          </p:val>
                                        </p:tav>
                                      </p:tavLst>
                                    </p:anim>
                                    <p:anim calcmode="lin" valueType="num">
                                      <p:cBhvr>
                                        <p:cTn id="15" dur="500" fill="hold"/>
                                        <p:tgtEl>
                                          <p:spTgt spid="5124"/>
                                        </p:tgtEl>
                                        <p:attrNameLst>
                                          <p:attrName>ppt_y</p:attrName>
                                        </p:attrNameLst>
                                      </p:cBhvr>
                                      <p:tavLst>
                                        <p:tav tm="0">
                                          <p:val>
                                            <p:strVal val="#ppt_h+1"/>
                                          </p:val>
                                        </p:tav>
                                        <p:tav tm="100000">
                                          <p:val>
                                            <p:strVal val="#ppt_y"/>
                                          </p:val>
                                        </p:tav>
                                      </p:tavLst>
                                    </p:anim>
                                    <p:animEffect transition="in" filter="fade">
                                      <p:cBhvr>
                                        <p:cTn id="16"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he-IL" smtClean="0"/>
          </a:p>
        </p:txBody>
      </p:sp>
      <p:pic>
        <p:nvPicPr>
          <p:cNvPr id="18435" name="Picture 2" descr="C:\Users\G550\Desktop\dana12.png"/>
          <p:cNvPicPr>
            <a:picLocks noGrp="1" noChangeAspect="1" noChangeArrowheads="1"/>
          </p:cNvPicPr>
          <p:nvPr>
            <p:ph idx="1"/>
          </p:nvPr>
        </p:nvPicPr>
        <p:blipFill>
          <a:blip r:embed="rId2" cstate="print"/>
          <a:srcRect/>
          <a:stretch>
            <a:fillRect/>
          </a:stretch>
        </p:blipFill>
        <p:spPr>
          <a:xfrm>
            <a:off x="0" y="1600200"/>
            <a:ext cx="9017000" cy="50292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he-IL" smtClean="0"/>
          </a:p>
        </p:txBody>
      </p:sp>
      <p:pic>
        <p:nvPicPr>
          <p:cNvPr id="19459" name="Picture 2" descr="C:\Users\G550\Desktop\dana12.png"/>
          <p:cNvPicPr>
            <a:picLocks noGrp="1" noChangeAspect="1" noChangeArrowheads="1"/>
          </p:cNvPicPr>
          <p:nvPr>
            <p:ph idx="1"/>
          </p:nvPr>
        </p:nvPicPr>
        <p:blipFill>
          <a:blip r:embed="rId2" cstate="print"/>
          <a:srcRect/>
          <a:stretch>
            <a:fillRect/>
          </a:stretch>
        </p:blipFill>
        <p:spPr>
          <a:xfrm>
            <a:off x="0" y="1600200"/>
            <a:ext cx="9017000" cy="5029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228600"/>
            <a:ext cx="8229600" cy="1143000"/>
          </a:xfrm>
        </p:spPr>
        <p:txBody>
          <a:bodyPr/>
          <a:lstStyle/>
          <a:p>
            <a:endParaRPr lang="he-IL" smtClean="0"/>
          </a:p>
        </p:txBody>
      </p:sp>
      <p:pic>
        <p:nvPicPr>
          <p:cNvPr id="34818" name="Picture 2" descr="C:\Users\G550\Desktop\dana13.png"/>
          <p:cNvPicPr>
            <a:picLocks noGrp="1" noChangeAspect="1" noChangeArrowheads="1"/>
          </p:cNvPicPr>
          <p:nvPr>
            <p:ph idx="1"/>
          </p:nvPr>
        </p:nvPicPr>
        <p:blipFill>
          <a:blip r:embed="rId2" cstate="print"/>
          <a:srcRect/>
          <a:stretch>
            <a:fillRect/>
          </a:stretch>
        </p:blipFill>
        <p:spPr>
          <a:xfrm>
            <a:off x="0" y="2590800"/>
            <a:ext cx="8964613" cy="4267200"/>
          </a:xfrm>
        </p:spPr>
      </p:pic>
      <p:sp>
        <p:nvSpPr>
          <p:cNvPr id="20484" name="AutoShape 4" descr="data:image/jpg;base64,/9j/4AAQSkZJRgABAQAAAQABAAD/2wCEAAkGBhQQERETExQUFRUWExkXFRgWFxcWHBYbHBgbGBQYHhgZGycqFyUvHRgcHzEhIykpLywsFyA9NTwsNSgrLSkBCQoKDgwOGg8PGi0iHSU1KSkyNTUpKTU1LSw1NTQqNTUsKSwpNDAqMjQqLDUvKSksLSwuNC0pLiwuKSksLzQqMf/AABEIAKAAdAMBIgACEQEDEQH/xAAbAAEAAwEBAQEAAAAAAAAAAAAABQYHBAMCAf/EAEIQAAIBAgMFBwAHBAcJAAAAAAECAwARBBIhBRMxQVEGByIyYXGBFCNCUmKRoXKCscEVJDND0eHxFmNzg5KisrPi/8QAGwEAAwADAQEAAAAAAAAAAAAAAAQFAgMGAQf/xAAzEQABAwIDBQYGAQUAAAAAAAABAAIDBBESITEFQVFh8BNxgZGh0SIyM7HB4UIGFCNScv/aAAwDAQACEQMRAD8A3GlKUIVc7wWlXAyyQyvC8WWXOgBOVTdwVOjDLc2PG1cPZ3tnIYrYpQ0qaSGFT00fdkkkG1wVvfoLEC1Y7CLNHJE4uroyMOoYFSPyNZF2cxDPhoXBvPCDDICfMYzkkjbpfKCOhsetR9qVU1KGyR6aG/p13JaeUxWO7RavsvbUOKUtDIr20YA6qejKdUPowBrtrNJtnJO0OKi8E6EMkgupNuMUuUgst9Ct9LVaOzva76RIcPPEYMQFLAXzxyqLAvHJYZrXF1IDC4v1rLZ+1IqwYfleNR7cVua8OVjpSq72t7SPhlEeHVZMQ4uockJGvDeSEa25ADViDbgSKb3tjaXPNgFk5waLlTmMxiQo0krqiKLszkKoHqTwqvbU7cIpCYZRiHKglgwWJLi65nsbkg3yqCbcbXFVyXETYlYziyjuoHhQHdhrWLBW4k9TwvYW5+eBwYKqsQEcK6AqAL+iDkPxfl1HNVW32txNgGm86eX2SDqsvJbEPFP9rtpFpELYcm9xuImugsPM8z5U66gk8hVm7GSY+TeSYt4jEf7EKvjI++zAKLdAF/zgtoWhiXIgYCRBugcpmJYAR5iDqzEXJ4i9zzrREOg0t6dKb2PUy1bXSyOuNLW8b8OtU1Fi1cbr9pSlXVuSlKUISlK4trbahwiCTESpEhbLmc2FzcgX+KELtrO+02CaDaJYIBDiIkGYWA36GUkZed4xcn8I61aML25wEpATGYZieA3yAn2BOtRHeXEBDh8TvFVcPOHyn+8zgw2BuLG0hbnwpOuh7anezll36j1WmdmOMtUPBLupNfJIQD+F+Ct7Nop9cvU1IyYcFkfUOhJRxoy30ax6G2oOhqPmiDAq3Aix5f6V77MxpKMHPjiNnPUAXV/ldfe/SvmpLmkSMNnDh14eSnUktxhOoX5tbtrLMr4KMmLEaFpkF1EOoMia+FywMeU+U3OoFeSyu5Mktt4+r5SSAeAVb8gNB89ahuzGyliiSS5LyxKz3NwCxMjW6XZyT61MBM7ZASNLsR9lf5E8B7E8qrV9fLP/AIi74RbdqRv/AEtU8zp34G6JFh98Te+7BsfxkcV/Z6nnw61KAV+IgAAAsALADkOQqAxW03xLvHAxSJDlkmXzOw80cXS3BpORuBrqIwaZjlkB6ftNta2Fik8LtHC4jFjBSNnYWZ1ClhdfGqMwFl8uYg9AOdWnD9ssHI0qpiYmMQvIQwyoL21fy8dLXqhtsWIokeWyKScikgNmBDZ7Hx3ub3431vXqkMQcZUTOqhQFUEqovYaDwi9+ldJQ7Uio4ezjYScyc+v1z1WDa4aNbdXGHt9gnmSFZru7ZUskmVieAz5ctz71PCQE2BF6zefZu/TJIilDqRJ4tRqPCP8AGodOwAllH0K0M8ZIM8KrCsFwLg2uZGynyDrqVvVWi20Kl4jwG/LPJNRTPf8AM2y2KlRGw9iy4eIJJi5sQ17l3WMHgNAAvDS+pJ140roE0q72jGIfGZUxsqwhfHHEI0MTWGUGTKS2bjl0I48CK5cXsvextHJNiHRuIaXNwIIOo0IIBBHSvjZuzvo8mIhEryhHGd5AuZ5XvLK5KgffRbcstfeKxbE5UsLeZiL/AAo5n1Og9eXA7Urqk1b2MeWgZZE28efFKyy4MyV6S7LicWaGJgeIMaEfqtck3ZfDsojMYEQbPuhcRFrEAmPhfU8LVHDHRSMyKZpmBsxj3rgHmC6kKD6A6V0JE4N1+lR3HO7r/wBLlqmNE0XyvLfMfn8JcTn/AFPkvT+gNyP6sSoH9yzExn0Um5iPtcdRUftjE7uKScZgBDJHKLahSptcdVc39mbrUthdra5ZLftKCvvmjOqe4uPav3buBEkMwH24mQ+uZSoP68aI5HNkHa58+I68Vg4C/aM1Gq5cM4jgQnRViUn2CCpPZ+HKJ4vOxzPzsTwX4Fh8GozZg3iYYcjGjt7Kikf9xWpXHY5IEaSQ2UehJPQADVieQHGtU174BqT113LCljtdxXhtRyw3SkqWHiYcVXgbHkx4A8tTyFcWHIAEcCZggyi3hjS3AF/5KCa4MDtCfEZmkwjoCbgSSKgYcs2W7emW3v0rsO1sTHb+qxug0tDN4gPRZI0B9gRW7sXMGDIn/puvmh+CR3xuy4XUhFsy+sjFvwr4V/jdvk/FdscYUAKAByAFh+QqsbQ7xsLCLNvBJmAMToUZb/aObTKObAn0vXpjpcViUIjkigRhoYyZXcHkJLAR3H2lViKwNLMbdr8LTvOnkNfAJi7IhwCmoJXxE6wQAkXYTTBQywWFwupAZidLAnLzFWzYvZuHCZ2jDGR7byR2Lu9r5bk8hfQCwHKo3sI+Gjw64bDh4zELtFI5d1zEnNck5lJvYrp7HSrNX0DZ1BBSxjssyf5cf1yTrALXCUpSqazWZ7Xw8uBxI3kqkYnEYmVVAt4cqZczNzXMOGll58uTacxJSARNI06MQM27ATgZGa+ZFubBgPEb2vV47SdmI8TLh8S6NK+FWVo4gQBIzKtgb8dUFuVzrVP7LO8kck0wb6RJK30gsLeNTl3a6nwJ5BY20bmTXJ7apYoL1NszkBzzNyevJJzwNeQ5ykdm4QwxJHcHKLDKoQAX0AUcAOH8a+JdpqNEBkN9ctrD94kD8r144mcuxUXCKbHlnPMfsj9T6DX4ckA5UdyASEjF2NhcgDTkK5VkTpH5i7juSktQQ7AwXK+sTKJBZ4gwHDxgMPUEDwn1BqJTaG5Jw8rMIpEbIzaOmhzi66HKPFcchfiDe37K7Ib6KOTEGWKQ+Ldo9sgP2Gt5jbieR4cLmp95vZ6XBphmw07CNpwpWUCUocrOGV28R8rAgk6N0roo9iTMju8gDW1zl99OSYjhncRe1yubshtZVwMUznNlhjisLEs9yAo14scoH58K9Rjt4hmkdpLOVIw1skN9MpmJ1t9p1tx6VRdnbCih0VS5Jv4tdfReA/Kr53eHNg3DKARiJg66GxLcDbj4SKVrIGRB07bkE8LZHcPdOzUfYRi678Fs/DtoYMram0hLk242bM1/a9dLbLyj6tiPwsSyn0ublfg6dDUfjIHWJgmskRvFfUsU1TX1Xw/NSmzNqx4lC0ZPhYo6kWZGHmRhyIvUmXGBjBuPPq+5TWESAteBcKLxWDE1m8ksZIVrAmM21U/eUg6rwYH2Neuw2jlVwqCGRGyzRr5Va1wQOGVh4gQBcHXUGunaSZXjk+8d2/rfWM/np+9UJhJI8JjsRJLIyieJCpYsUTdsRICbWQAupBaw8ZFbmAyxkNve1wPHMd2p9eK1sZheYjmDmF2bVilBV4CExMLK6E31W43i6WzKygix0va9iARp2Ax6TxrJGbqw05ehBB4EHQg8CKzw7awszbsTxF1FxZ16XJBvZxbiAT620rv7vscqT4qEzbwzH6REoKlQtgkmUrx1ym/PN1DV0Wwal7Sad4tvF7+nIjNN07TEcG7cr5SlK6xOqL7TbRMGGkdTZjlRD0Z2EanXoWv8VWQgiSyjRFNh7C/8qnO22z5JsIywqXkWSKRVBALZJUcqCdASAeNV8RyZp4pcuYECyXsoeNWtc+axY+LS/QVyX9SRSODH/wABr3lapLrgisiC54Lck+12J/U1P9h42dppWjkjAyom8UqWuA7sAeWqi/4TVQ2jiM+Bkf72HN+outmH8RWuKNKNhUrXPdM7VpsPyp1DEC4vOoX7Wd976s39HoDYGeRibX8sLafqa0SqH3rzIqYIswB37AX/AODJf+VdVIAWkFW4fqN7wqLZY1v0/M1Ze73ZP0nBTyrdZknlVMrHIzBiwZl0zGzbok8lFuVUnE4vMbt4VB8IPE+p9egH+mm9zsl8DIuUqUxcwa/PMwkB/Jxp6VPhwTF0ZALbcMk9XZtCi1xIxUkS4eQAzEWbLnyhb7wlTa9stjw411t3f4mCSRsNKiK8AeQZB9ZikuBo18qOD4j5vCNdb1ORdl2G1mxhIMf0cqg5iRyqyadMkS/LGrPWFJsqGCMxuAdc7+G7riozIWsJPFZxicSJcJvQLAxrKB0y2cj4sR8V87JwxbaeDbMAoixIK2vnuI/D+Xi/dr52xs+LA4z6OLrFjYpCt2JBnzsZVF/JdJRZRYeCnZLBibHYSRmb6vCO6AHQuSkchPXRh7VCo6M0m0GxbgSRzBafZLuZadh7/srriOyeEkjaJsNAY2fOy7tQC9gM9gNDYDUa6V4xdisImLXGJCsc4DAsnhDhhY5lGje9r1OUrs08lKUoQlUvtdsvFJiFmwkYl3qokik2yFCWEnHW6Fk9GEfK9XSlaZ4GTsMcguCvCLrGsdhZZ1kwsDJedpN2ZAwBSSORwtx5WDqy8NLC41rX8Fm3cecWfIuYXvZrDML89aqPa3spLvoMZhAGeGcSvCTbei1pMjcFYjkdCQDob3uYNLUFJ/asLd99eK1xxhl7b1+1nHe9g8zbPfMQN5NGbW+1Fnvr6xfqa0es375XGXZ6nhv3bhfUQsF0/epqb6bri+RTUP1G96ooMcTeFSzgeYm9vTMeH7orRu56W+ExCm2ZcZIWI0vmVHGnLRgPis3XCu1rAAcy1/0Ucfm1aL3Q4cpFjrm98WLH/kRdKSo3SOddwsLJ+sHwDvV/pSlUlLUbt/Yy4qF4zYPa8bkXMbjVHHswHDiKqHdphGafGyyRNG8ZXDgN9g3aWYL1Ul015hV6VoNK1Oia54kIzF1iWgkFKUpW1ZJSlKEJSlKEJSlKEJVJ71ANxhCR4vpahTzF45A36VdqovfHhVbZ6uSwMeIiIKn7zbtgbcQVcjTqKxd8pWcZs8FZ1isdxVDqDZmt5fQX4n9BV67mX+qx63JIxYOpJPihjsbn2NZ8sDk6IbdSQtvgm/6Vde5qQ7/aiG3hbD8DfijjoOlTaR0rpSXCwsqVZ8nitRpSlVFKSlKUISlKUISlKUISlKUISlKUISq53h4HfbNxS/dQSD3jZZB/41Y6rPeXjdzsrGv/ALrIeVg5CE/AYn4oXo1WU47F+ZVNm62vl/z9Pzqzdy6hcRtJRyjwvO5/vybnnx/WqbhYS9goIS2jHgemW/m9/wCNXXutiWPHYlV0zYWNvViJZAzE8z4hUulMj5MbshuCrVecd1qdKUqopCUpShCUpShCUpShCUpShCUpShCVUO9oj+h8bfhkT/2pVvqid8eORcAsLEfXzIltdVU7yTh6Jb5FeONgSvWi5AWdvtUH+zUsORuFU9LE62+K7Ow+1mj2thMzDNMssJRdAEy7wcdT40Gp435Vww4ItYnwjpz/APn+PtXu2PjwTwTlR9XPG2guxsbObgXNkLH4qXAZS8OdkOHurU7cUZW9Ur4hmV1VlIZWAKkG4IIuCDzFq+6qqIlKUoQlKUoQlKUoQlKUoQlKUoQqR257yRs/eLHGJHTIHLtkRWfWNLgEsxHitoAOJGgND2h2ofGuk81syplRIw5WME3cguASxsATpooHvoHaTsEZ5JpY2jbfFDJDOmZCygKGVl1Q2A5MLi+lUDa3Z7CYWTd4jCnDMTZJIxIEk/Yli0P7LAH0qVUzzx3+Alu6wvlzFwVthlETsRbdR0m1GtcKqjq7cPhf8a5InMrBlDStwzWyqoPGxIsB7XJ9akB2ckkOeJNoFF1DvhFcdbqr5Wb3ymvVdkJe87bQkfgFGHxMVvZI4xf3JNKuc4tvIHHkGn2/KdNczgVNdke3c+CgiwLQxu0MbOJXmMaGINwH1bG63sb6WF603s7tn6Zh45928ecEhXFjoSAR1BtcHS4IrONhd3zTZ2EMkQkQxtJinZpN23mCR3JXrZivr0rV40ygC5NgBc8T6mqlO+V5LnggZWva/PepziC4kCwX1SlKbXiUpShCUpShC//Z"/>
          <p:cNvSpPr>
            <a:spLocks noChangeAspect="1" noChangeArrowheads="1"/>
          </p:cNvSpPr>
          <p:nvPr/>
        </p:nvSpPr>
        <p:spPr bwMode="auto">
          <a:xfrm>
            <a:off x="157163" y="-731838"/>
            <a:ext cx="1104900" cy="1524001"/>
          </a:xfrm>
          <a:prstGeom prst="rect">
            <a:avLst/>
          </a:prstGeom>
          <a:noFill/>
          <a:ln w="9525">
            <a:noFill/>
            <a:miter lim="800000"/>
            <a:headEnd/>
            <a:tailEnd/>
          </a:ln>
        </p:spPr>
        <p:txBody>
          <a:bodyPr/>
          <a:lstStyle/>
          <a:p>
            <a:pPr algn="l" rtl="0"/>
            <a:endParaRPr lang="he-IL">
              <a:latin typeface="Calibri" pitchFamily="34" charset="0"/>
            </a:endParaRPr>
          </a:p>
        </p:txBody>
      </p:sp>
      <p:sp>
        <p:nvSpPr>
          <p:cNvPr id="20485" name="AutoShape 6" descr="data:image/jpg;base64,/9j/4AAQSkZJRgABAQAAAQABAAD/2wCEAAkGBhQQERETExQUFRUWExkXFRgWFxcWHBYbHBgbGBQYHhgZGycqFyUvHRgcHzEhIykpLywsFyA9NTwsNSgrLSkBCQoKDgwOGg8PGi0iHSU1KSkyNTUpKTU1LSw1NTQqNTUsKSwpNDAqMjQqLDUvKSksLSwuNC0pLiwuKSksLzQqMf/AABEIAKAAdAMBIgACEQEDEQH/xAAbAAEAAwEBAQEAAAAAAAAAAAAABQYHBAMCAf/EAEIQAAIBAgMFBwAHBAcJAAAAAAECAwARBBIhBRMxQVEGByIyYXGBFCNCUmKRoXKCscEVJDND0eHxFmNzg5KisrPi/8QAGwEAAwADAQEAAAAAAAAAAAAAAAQFAgMGAQf/xAAzEQABAwIDBQYGAQUAAAAAAAABAAIDBBESITEFQVFh8BNxgZGh0SIyM7HB4UIGFCNScv/aAAwDAQACEQMRAD8A3GlKUIVc7wWlXAyyQyvC8WWXOgBOVTdwVOjDLc2PG1cPZ3tnIYrYpQ0qaSGFT00fdkkkG1wVvfoLEC1Y7CLNHJE4uroyMOoYFSPyNZF2cxDPhoXBvPCDDICfMYzkkjbpfKCOhsetR9qVU1KGyR6aG/p13JaeUxWO7RavsvbUOKUtDIr20YA6qejKdUPowBrtrNJtnJO0OKi8E6EMkgupNuMUuUgst9Ct9LVaOzva76RIcPPEYMQFLAXzxyqLAvHJYZrXF1IDC4v1rLZ+1IqwYfleNR7cVua8OVjpSq72t7SPhlEeHVZMQ4uockJGvDeSEa25ADViDbgSKb3tjaXPNgFk5waLlTmMxiQo0krqiKLszkKoHqTwqvbU7cIpCYZRiHKglgwWJLi65nsbkg3yqCbcbXFVyXETYlYziyjuoHhQHdhrWLBW4k9TwvYW5+eBwYKqsQEcK6AqAL+iDkPxfl1HNVW32txNgGm86eX2SDqsvJbEPFP9rtpFpELYcm9xuImugsPM8z5U66gk8hVm7GSY+TeSYt4jEf7EKvjI++zAKLdAF/zgtoWhiXIgYCRBugcpmJYAR5iDqzEXJ4i9zzrREOg0t6dKb2PUy1bXSyOuNLW8b8OtU1Fi1cbr9pSlXVuSlKUISlK4trbahwiCTESpEhbLmc2FzcgX+KELtrO+02CaDaJYIBDiIkGYWA36GUkZed4xcn8I61aML25wEpATGYZieA3yAn2BOtRHeXEBDh8TvFVcPOHyn+8zgw2BuLG0hbnwpOuh7anezll36j1WmdmOMtUPBLupNfJIQD+F+Ct7Nop9cvU1IyYcFkfUOhJRxoy30ax6G2oOhqPmiDAq3Aix5f6V77MxpKMHPjiNnPUAXV/ldfe/SvmpLmkSMNnDh14eSnUktxhOoX5tbtrLMr4KMmLEaFpkF1EOoMia+FywMeU+U3OoFeSyu5Mktt4+r5SSAeAVb8gNB89ahuzGyliiSS5LyxKz3NwCxMjW6XZyT61MBM7ZASNLsR9lf5E8B7E8qrV9fLP/AIi74RbdqRv/AEtU8zp34G6JFh98Te+7BsfxkcV/Z6nnw61KAV+IgAAAsALADkOQqAxW03xLvHAxSJDlkmXzOw80cXS3BpORuBrqIwaZjlkB6ftNta2Fik8LtHC4jFjBSNnYWZ1ClhdfGqMwFl8uYg9AOdWnD9ssHI0qpiYmMQvIQwyoL21fy8dLXqhtsWIokeWyKScikgNmBDZ7Hx3ub3431vXqkMQcZUTOqhQFUEqovYaDwi9+ldJQ7Uio4ezjYScyc+v1z1WDa4aNbdXGHt9gnmSFZru7ZUskmVieAz5ctz71PCQE2BF6zefZu/TJIilDqRJ4tRqPCP8AGodOwAllH0K0M8ZIM8KrCsFwLg2uZGynyDrqVvVWi20Kl4jwG/LPJNRTPf8AM2y2KlRGw9iy4eIJJi5sQ17l3WMHgNAAvDS+pJ140roE0q72jGIfGZUxsqwhfHHEI0MTWGUGTKS2bjl0I48CK5cXsvextHJNiHRuIaXNwIIOo0IIBBHSvjZuzvo8mIhEryhHGd5AuZ5XvLK5KgffRbcstfeKxbE5UsLeZiL/AAo5n1Og9eXA7Urqk1b2MeWgZZE28efFKyy4MyV6S7LicWaGJgeIMaEfqtck3ZfDsojMYEQbPuhcRFrEAmPhfU8LVHDHRSMyKZpmBsxj3rgHmC6kKD6A6V0JE4N1+lR3HO7r/wBLlqmNE0XyvLfMfn8JcTn/AFPkvT+gNyP6sSoH9yzExn0Um5iPtcdRUftjE7uKScZgBDJHKLahSptcdVc39mbrUthdra5ZLftKCvvmjOqe4uPav3buBEkMwH24mQ+uZSoP68aI5HNkHa58+I68Vg4C/aM1Gq5cM4jgQnRViUn2CCpPZ+HKJ4vOxzPzsTwX4Fh8GozZg3iYYcjGjt7Kikf9xWpXHY5IEaSQ2UehJPQADVieQHGtU174BqT113LCljtdxXhtRyw3SkqWHiYcVXgbHkx4A8tTyFcWHIAEcCZggyi3hjS3AF/5KCa4MDtCfEZmkwjoCbgSSKgYcs2W7emW3v0rsO1sTHb+qxug0tDN4gPRZI0B9gRW7sXMGDIn/puvmh+CR3xuy4XUhFsy+sjFvwr4V/jdvk/FdscYUAKAByAFh+QqsbQ7xsLCLNvBJmAMToUZb/aObTKObAn0vXpjpcViUIjkigRhoYyZXcHkJLAR3H2lViKwNLMbdr8LTvOnkNfAJi7IhwCmoJXxE6wQAkXYTTBQywWFwupAZidLAnLzFWzYvZuHCZ2jDGR7byR2Lu9r5bk8hfQCwHKo3sI+Gjw64bDh4zELtFI5d1zEnNck5lJvYrp7HSrNX0DZ1BBSxjssyf5cf1yTrALXCUpSqazWZ7Xw8uBxI3kqkYnEYmVVAt4cqZczNzXMOGll58uTacxJSARNI06MQM27ATgZGa+ZFubBgPEb2vV47SdmI8TLh8S6NK+FWVo4gQBIzKtgb8dUFuVzrVP7LO8kck0wb6RJK30gsLeNTl3a6nwJ5BY20bmTXJ7apYoL1NszkBzzNyevJJzwNeQ5ykdm4QwxJHcHKLDKoQAX0AUcAOH8a+JdpqNEBkN9ctrD94kD8r144mcuxUXCKbHlnPMfsj9T6DX4ckA5UdyASEjF2NhcgDTkK5VkTpH5i7juSktQQ7AwXK+sTKJBZ4gwHDxgMPUEDwn1BqJTaG5Jw8rMIpEbIzaOmhzi66HKPFcchfiDe37K7Ib6KOTEGWKQ+Ldo9sgP2Gt5jbieR4cLmp95vZ6XBphmw07CNpwpWUCUocrOGV28R8rAgk6N0roo9iTMju8gDW1zl99OSYjhncRe1yubshtZVwMUznNlhjisLEs9yAo14scoH58K9Rjt4hmkdpLOVIw1skN9MpmJ1t9p1tx6VRdnbCih0VS5Jv4tdfReA/Kr53eHNg3DKARiJg66GxLcDbj4SKVrIGRB07bkE8LZHcPdOzUfYRi678Fs/DtoYMram0hLk242bM1/a9dLbLyj6tiPwsSyn0ublfg6dDUfjIHWJgmskRvFfUsU1TX1Xw/NSmzNqx4lC0ZPhYo6kWZGHmRhyIvUmXGBjBuPPq+5TWESAteBcKLxWDE1m8ksZIVrAmM21U/eUg6rwYH2Neuw2jlVwqCGRGyzRr5Va1wQOGVh4gQBcHXUGunaSZXjk+8d2/rfWM/np+9UJhJI8JjsRJLIyieJCpYsUTdsRICbWQAupBaw8ZFbmAyxkNve1wPHMd2p9eK1sZheYjmDmF2bVilBV4CExMLK6E31W43i6WzKygix0va9iARp2Ax6TxrJGbqw05ehBB4EHQg8CKzw7awszbsTxF1FxZ16XJBvZxbiAT620rv7vscqT4qEzbwzH6REoKlQtgkmUrx1ym/PN1DV0Wwal7Sad4tvF7+nIjNN07TEcG7cr5SlK6xOqL7TbRMGGkdTZjlRD0Z2EanXoWv8VWQgiSyjRFNh7C/8qnO22z5JsIywqXkWSKRVBALZJUcqCdASAeNV8RyZp4pcuYECyXsoeNWtc+axY+LS/QVyX9SRSODH/wABr3lapLrgisiC54Lck+12J/U1P9h42dppWjkjAyom8UqWuA7sAeWqi/4TVQ2jiM+Bkf72HN+outmH8RWuKNKNhUrXPdM7VpsPyp1DEC4vOoX7Wd976s39HoDYGeRibX8sLafqa0SqH3rzIqYIswB37AX/AODJf+VdVIAWkFW4fqN7wqLZY1v0/M1Ze73ZP0nBTyrdZknlVMrHIzBiwZl0zGzbok8lFuVUnE4vMbt4VB8IPE+p9egH+mm9zsl8DIuUqUxcwa/PMwkB/Jxp6VPhwTF0ZALbcMk9XZtCi1xIxUkS4eQAzEWbLnyhb7wlTa9stjw411t3f4mCSRsNKiK8AeQZB9ZikuBo18qOD4j5vCNdb1ORdl2G1mxhIMf0cqg5iRyqyadMkS/LGrPWFJsqGCMxuAdc7+G7riozIWsJPFZxicSJcJvQLAxrKB0y2cj4sR8V87JwxbaeDbMAoixIK2vnuI/D+Xi/dr52xs+LA4z6OLrFjYpCt2JBnzsZVF/JdJRZRYeCnZLBibHYSRmb6vCO6AHQuSkchPXRh7VCo6M0m0GxbgSRzBafZLuZadh7/srriOyeEkjaJsNAY2fOy7tQC9gM9gNDYDUa6V4xdisImLXGJCsc4DAsnhDhhY5lGje9r1OUrs08lKUoQlUvtdsvFJiFmwkYl3qokik2yFCWEnHW6Fk9GEfK9XSlaZ4GTsMcguCvCLrGsdhZZ1kwsDJedpN2ZAwBSSORwtx5WDqy8NLC41rX8Fm3cecWfIuYXvZrDML89aqPa3spLvoMZhAGeGcSvCTbei1pMjcFYjkdCQDob3uYNLUFJ/asLd99eK1xxhl7b1+1nHe9g8zbPfMQN5NGbW+1Fnvr6xfqa0es375XGXZ6nhv3bhfUQsF0/epqb6bri+RTUP1G96ooMcTeFSzgeYm9vTMeH7orRu56W+ExCm2ZcZIWI0vmVHGnLRgPis3XCu1rAAcy1/0Ucfm1aL3Q4cpFjrm98WLH/kRdKSo3SOddwsLJ+sHwDvV/pSlUlLUbt/Yy4qF4zYPa8bkXMbjVHHswHDiKqHdphGafGyyRNG8ZXDgN9g3aWYL1Ul015hV6VoNK1Oia54kIzF1iWgkFKUpW1ZJSlKEJSlKEJSlKEJVJ71ANxhCR4vpahTzF45A36VdqovfHhVbZ6uSwMeIiIKn7zbtgbcQVcjTqKxd8pWcZs8FZ1isdxVDqDZmt5fQX4n9BV67mX+qx63JIxYOpJPihjsbn2NZ8sDk6IbdSQtvgm/6Vde5qQ7/aiG3hbD8DfijjoOlTaR0rpSXCwsqVZ8nitRpSlVFKSlKUISlKUISlKUISlKUISlKUISq53h4HfbNxS/dQSD3jZZB/41Y6rPeXjdzsrGv/ALrIeVg5CE/AYn4oXo1WU47F+ZVNm62vl/z9Pzqzdy6hcRtJRyjwvO5/vybnnx/WqbhYS9goIS2jHgemW/m9/wCNXXutiWPHYlV0zYWNvViJZAzE8z4hUulMj5MbshuCrVecd1qdKUqopCUpShCUpShCUpShCUpShCUpShCVUO9oj+h8bfhkT/2pVvqid8eORcAsLEfXzIltdVU7yTh6Jb5FeONgSvWi5AWdvtUH+zUsORuFU9LE62+K7Ow+1mj2thMzDNMssJRdAEy7wcdT40Gp435Vww4ItYnwjpz/APn+PtXu2PjwTwTlR9XPG2guxsbObgXNkLH4qXAZS8OdkOHurU7cUZW9Ur4hmV1VlIZWAKkG4IIuCDzFq+6qqIlKUoQlKUoQlKUoQlKUoQlKUoQqR257yRs/eLHGJHTIHLtkRWfWNLgEsxHitoAOJGgND2h2ofGuk81syplRIw5WME3cguASxsATpooHvoHaTsEZ5JpY2jbfFDJDOmZCygKGVl1Q2A5MLi+lUDa3Z7CYWTd4jCnDMTZJIxIEk/Yli0P7LAH0qVUzzx3+Alu6wvlzFwVthlETsRbdR0m1GtcKqjq7cPhf8a5InMrBlDStwzWyqoPGxIsB7XJ9akB2ckkOeJNoFF1DvhFcdbqr5Wb3ymvVdkJe87bQkfgFGHxMVvZI4xf3JNKuc4tvIHHkGn2/KdNczgVNdke3c+CgiwLQxu0MbOJXmMaGINwH1bG63sb6WF603s7tn6Zh45928ecEhXFjoSAR1BtcHS4IrONhd3zTZ2EMkQkQxtJinZpN23mCR3JXrZivr0rV40ygC5NgBc8T6mqlO+V5LnggZWva/PepziC4kCwX1SlKbXiUpShCUpShC//Z"/>
          <p:cNvSpPr>
            <a:spLocks noChangeAspect="1" noChangeArrowheads="1"/>
          </p:cNvSpPr>
          <p:nvPr/>
        </p:nvSpPr>
        <p:spPr bwMode="auto">
          <a:xfrm>
            <a:off x="157163" y="-731838"/>
            <a:ext cx="1104900" cy="1524001"/>
          </a:xfrm>
          <a:prstGeom prst="rect">
            <a:avLst/>
          </a:prstGeom>
          <a:noFill/>
          <a:ln w="9525">
            <a:noFill/>
            <a:miter lim="800000"/>
            <a:headEnd/>
            <a:tailEnd/>
          </a:ln>
        </p:spPr>
        <p:txBody>
          <a:bodyPr/>
          <a:lstStyle/>
          <a:p>
            <a:pPr algn="l" rtl="0"/>
            <a:endParaRPr lang="he-IL">
              <a:latin typeface="Calibri" pitchFamily="34" charset="0"/>
            </a:endParaRPr>
          </a:p>
        </p:txBody>
      </p:sp>
      <p:sp>
        <p:nvSpPr>
          <p:cNvPr id="20486" name="AutoShape 8" descr="data:image/jpg;base64,/9j/4AAQSkZJRgABAQAAAQABAAD/2wCEAAkGBhQQERETExQUFRUWExkXFRgWFxcWHBYbHBgbGBQYHhgZGycqFyUvHRgcHzEhIykpLywsFyA9NTwsNSgrLSkBCQoKDgwOGg8PGi0iHSU1KSkyNTUpKTU1LSw1NTQqNTUsKSwpNDAqMjQqLDUvKSksLSwuNC0pLiwuKSksLzQqMf/AABEIAKAAdAMBIgACEQEDEQH/xAAbAAEAAwEBAQEAAAAAAAAAAAAABQYHBAMCAf/EAEIQAAIBAgMFBwAHBAcJAAAAAAECAwARBBIhBRMxQVEGByIyYXGBFCNCUmKRoXKCscEVJDND0eHxFmNzg5KisrPi/8QAGwEAAwADAQEAAAAAAAAAAAAAAAQFAgMGAQf/xAAzEQABAwIDBQYGAQUAAAAAAAABAAIDBBESITEFQVFh8BNxgZGh0SIyM7HB4UIGFCNScv/aAAwDAQACEQMRAD8A3GlKUIVc7wWlXAyyQyvC8WWXOgBOVTdwVOjDLc2PG1cPZ3tnIYrYpQ0qaSGFT00fdkkkG1wVvfoLEC1Y7CLNHJE4uroyMOoYFSPyNZF2cxDPhoXBvPCDDICfMYzkkjbpfKCOhsetR9qVU1KGyR6aG/p13JaeUxWO7RavsvbUOKUtDIr20YA6qejKdUPowBrtrNJtnJO0OKi8E6EMkgupNuMUuUgst9Ct9LVaOzva76RIcPPEYMQFLAXzxyqLAvHJYZrXF1IDC4v1rLZ+1IqwYfleNR7cVua8OVjpSq72t7SPhlEeHVZMQ4uockJGvDeSEa25ADViDbgSKb3tjaXPNgFk5waLlTmMxiQo0krqiKLszkKoHqTwqvbU7cIpCYZRiHKglgwWJLi65nsbkg3yqCbcbXFVyXETYlYziyjuoHhQHdhrWLBW4k9TwvYW5+eBwYKqsQEcK6AqAL+iDkPxfl1HNVW32txNgGm86eX2SDqsvJbEPFP9rtpFpELYcm9xuImugsPM8z5U66gk8hVm7GSY+TeSYt4jEf7EKvjI++zAKLdAF/zgtoWhiXIgYCRBugcpmJYAR5iDqzEXJ4i9zzrREOg0t6dKb2PUy1bXSyOuNLW8b8OtU1Fi1cbr9pSlXVuSlKUISlK4trbahwiCTESpEhbLmc2FzcgX+KELtrO+02CaDaJYIBDiIkGYWA36GUkZed4xcn8I61aML25wEpATGYZieA3yAn2BOtRHeXEBDh8TvFVcPOHyn+8zgw2BuLG0hbnwpOuh7anezll36j1WmdmOMtUPBLupNfJIQD+F+Ct7Nop9cvU1IyYcFkfUOhJRxoy30ax6G2oOhqPmiDAq3Aix5f6V77MxpKMHPjiNnPUAXV/ldfe/SvmpLmkSMNnDh14eSnUktxhOoX5tbtrLMr4KMmLEaFpkF1EOoMia+FywMeU+U3OoFeSyu5Mktt4+r5SSAeAVb8gNB89ahuzGyliiSS5LyxKz3NwCxMjW6XZyT61MBM7ZASNLsR9lf5E8B7E8qrV9fLP/AIi74RbdqRv/AEtU8zp34G6JFh98Te+7BsfxkcV/Z6nnw61KAV+IgAAAsALADkOQqAxW03xLvHAxSJDlkmXzOw80cXS3BpORuBrqIwaZjlkB6ftNta2Fik8LtHC4jFjBSNnYWZ1ClhdfGqMwFl8uYg9AOdWnD9ssHI0qpiYmMQvIQwyoL21fy8dLXqhtsWIokeWyKScikgNmBDZ7Hx3ub3431vXqkMQcZUTOqhQFUEqovYaDwi9+ldJQ7Uio4ezjYScyc+v1z1WDa4aNbdXGHt9gnmSFZru7ZUskmVieAz5ctz71PCQE2BF6zefZu/TJIilDqRJ4tRqPCP8AGodOwAllH0K0M8ZIM8KrCsFwLg2uZGynyDrqVvVWi20Kl4jwG/LPJNRTPf8AM2y2KlRGw9iy4eIJJi5sQ17l3WMHgNAAvDS+pJ140roE0q72jGIfGZUxsqwhfHHEI0MTWGUGTKS2bjl0I48CK5cXsvextHJNiHRuIaXNwIIOo0IIBBHSvjZuzvo8mIhEryhHGd5AuZ5XvLK5KgffRbcstfeKxbE5UsLeZiL/AAo5n1Og9eXA7Urqk1b2MeWgZZE28efFKyy4MyV6S7LicWaGJgeIMaEfqtck3ZfDsojMYEQbPuhcRFrEAmPhfU8LVHDHRSMyKZpmBsxj3rgHmC6kKD6A6V0JE4N1+lR3HO7r/wBLlqmNE0XyvLfMfn8JcTn/AFPkvT+gNyP6sSoH9yzExn0Um5iPtcdRUftjE7uKScZgBDJHKLahSptcdVc39mbrUthdra5ZLftKCvvmjOqe4uPav3buBEkMwH24mQ+uZSoP68aI5HNkHa58+I68Vg4C/aM1Gq5cM4jgQnRViUn2CCpPZ+HKJ4vOxzPzsTwX4Fh8GozZg3iYYcjGjt7Kikf9xWpXHY5IEaSQ2UehJPQADVieQHGtU174BqT113LCljtdxXhtRyw3SkqWHiYcVXgbHkx4A8tTyFcWHIAEcCZggyi3hjS3AF/5KCa4MDtCfEZmkwjoCbgSSKgYcs2W7emW3v0rsO1sTHb+qxug0tDN4gPRZI0B9gRW7sXMGDIn/puvmh+CR3xuy4XUhFsy+sjFvwr4V/jdvk/FdscYUAKAByAFh+QqsbQ7xsLCLNvBJmAMToUZb/aObTKObAn0vXpjpcViUIjkigRhoYyZXcHkJLAR3H2lViKwNLMbdr8LTvOnkNfAJi7IhwCmoJXxE6wQAkXYTTBQywWFwupAZidLAnLzFWzYvZuHCZ2jDGR7byR2Lu9r5bk8hfQCwHKo3sI+Gjw64bDh4zELtFI5d1zEnNck5lJvYrp7HSrNX0DZ1BBSxjssyf5cf1yTrALXCUpSqazWZ7Xw8uBxI3kqkYnEYmVVAt4cqZczNzXMOGll58uTacxJSARNI06MQM27ATgZGa+ZFubBgPEb2vV47SdmI8TLh8S6NK+FWVo4gQBIzKtgb8dUFuVzrVP7LO8kck0wb6RJK30gsLeNTl3a6nwJ5BY20bmTXJ7apYoL1NszkBzzNyevJJzwNeQ5ykdm4QwxJHcHKLDKoQAX0AUcAOH8a+JdpqNEBkN9ctrD94kD8r144mcuxUXCKbHlnPMfsj9T6DX4ckA5UdyASEjF2NhcgDTkK5VkTpH5i7juSktQQ7AwXK+sTKJBZ4gwHDxgMPUEDwn1BqJTaG5Jw8rMIpEbIzaOmhzi66HKPFcchfiDe37K7Ib6KOTEGWKQ+Ldo9sgP2Gt5jbieR4cLmp95vZ6XBphmw07CNpwpWUCUocrOGV28R8rAgk6N0roo9iTMju8gDW1zl99OSYjhncRe1yubshtZVwMUznNlhjisLEs9yAo14scoH58K9Rjt4hmkdpLOVIw1skN9MpmJ1t9p1tx6VRdnbCih0VS5Jv4tdfReA/Kr53eHNg3DKARiJg66GxLcDbj4SKVrIGRB07bkE8LZHcPdOzUfYRi678Fs/DtoYMram0hLk242bM1/a9dLbLyj6tiPwsSyn0ublfg6dDUfjIHWJgmskRvFfUsU1TX1Xw/NSmzNqx4lC0ZPhYo6kWZGHmRhyIvUmXGBjBuPPq+5TWESAteBcKLxWDE1m8ksZIVrAmM21U/eUg6rwYH2Neuw2jlVwqCGRGyzRr5Va1wQOGVh4gQBcHXUGunaSZXjk+8d2/rfWM/np+9UJhJI8JjsRJLIyieJCpYsUTdsRICbWQAupBaw8ZFbmAyxkNve1wPHMd2p9eK1sZheYjmDmF2bVilBV4CExMLK6E31W43i6WzKygix0va9iARp2Ax6TxrJGbqw05ehBB4EHQg8CKzw7awszbsTxF1FxZ16XJBvZxbiAT620rv7vscqT4qEzbwzH6REoKlQtgkmUrx1ym/PN1DV0Wwal7Sad4tvF7+nIjNN07TEcG7cr5SlK6xOqL7TbRMGGkdTZjlRD0Z2EanXoWv8VWQgiSyjRFNh7C/8qnO22z5JsIywqXkWSKRVBALZJUcqCdASAeNV8RyZp4pcuYECyXsoeNWtc+axY+LS/QVyX9SRSODH/wABr3lapLrgisiC54Lck+12J/U1P9h42dppWjkjAyom8UqWuA7sAeWqi/4TVQ2jiM+Bkf72HN+outmH8RWuKNKNhUrXPdM7VpsPyp1DEC4vOoX7Wd976s39HoDYGeRibX8sLafqa0SqH3rzIqYIswB37AX/AODJf+VdVIAWkFW4fqN7wqLZY1v0/M1Ze73ZP0nBTyrdZknlVMrHIzBiwZl0zGzbok8lFuVUnE4vMbt4VB8IPE+p9egH+mm9zsl8DIuUqUxcwa/PMwkB/Jxp6VPhwTF0ZALbcMk9XZtCi1xIxUkS4eQAzEWbLnyhb7wlTa9stjw411t3f4mCSRsNKiK8AeQZB9ZikuBo18qOD4j5vCNdb1ORdl2G1mxhIMf0cqg5iRyqyadMkS/LGrPWFJsqGCMxuAdc7+G7riozIWsJPFZxicSJcJvQLAxrKB0y2cj4sR8V87JwxbaeDbMAoixIK2vnuI/D+Xi/dr52xs+LA4z6OLrFjYpCt2JBnzsZVF/JdJRZRYeCnZLBibHYSRmb6vCO6AHQuSkchPXRh7VCo6M0m0GxbgSRzBafZLuZadh7/srriOyeEkjaJsNAY2fOy7tQC9gM9gNDYDUa6V4xdisImLXGJCsc4DAsnhDhhY5lGje9r1OUrs08lKUoQlUvtdsvFJiFmwkYl3qokik2yFCWEnHW6Fk9GEfK9XSlaZ4GTsMcguCvCLrGsdhZZ1kwsDJedpN2ZAwBSSORwtx5WDqy8NLC41rX8Fm3cecWfIuYXvZrDML89aqPa3spLvoMZhAGeGcSvCTbei1pMjcFYjkdCQDob3uYNLUFJ/asLd99eK1xxhl7b1+1nHe9g8zbPfMQN5NGbW+1Fnvr6xfqa0es375XGXZ6nhv3bhfUQsF0/epqb6bri+RTUP1G96ooMcTeFSzgeYm9vTMeH7orRu56W+ExCm2ZcZIWI0vmVHGnLRgPis3XCu1rAAcy1/0Ucfm1aL3Q4cpFjrm98WLH/kRdKSo3SOddwsLJ+sHwDvV/pSlUlLUbt/Yy4qF4zYPa8bkXMbjVHHswHDiKqHdphGafGyyRNG8ZXDgN9g3aWYL1Ul015hV6VoNK1Oia54kIzF1iWgkFKUpW1ZJSlKEJSlKEJSlKEJVJ71ANxhCR4vpahTzF45A36VdqovfHhVbZ6uSwMeIiIKn7zbtgbcQVcjTqKxd8pWcZs8FZ1isdxVDqDZmt5fQX4n9BV67mX+qx63JIxYOpJPihjsbn2NZ8sDk6IbdSQtvgm/6Vde5qQ7/aiG3hbD8DfijjoOlTaR0rpSXCwsqVZ8nitRpSlVFKSlKUISlKUISlKUISlKUISlKUISq53h4HfbNxS/dQSD3jZZB/41Y6rPeXjdzsrGv/ALrIeVg5CE/AYn4oXo1WU47F+ZVNm62vl/z9Pzqzdy6hcRtJRyjwvO5/vybnnx/WqbhYS9goIS2jHgemW/m9/wCNXXutiWPHYlV0zYWNvViJZAzE8z4hUulMj5MbshuCrVecd1qdKUqopCUpShCUpShCUpShCUpShCUpShCVUO9oj+h8bfhkT/2pVvqid8eORcAsLEfXzIltdVU7yTh6Jb5FeONgSvWi5AWdvtUH+zUsORuFU9LE62+K7Ow+1mj2thMzDNMssJRdAEy7wcdT40Gp435Vww4ItYnwjpz/APn+PtXu2PjwTwTlR9XPG2guxsbObgXNkLH4qXAZS8OdkOHurU7cUZW9Ur4hmV1VlIZWAKkG4IIuCDzFq+6qqIlKUoQlKUoQlKUoQlKUoQlKUoQqR257yRs/eLHGJHTIHLtkRWfWNLgEsxHitoAOJGgND2h2ofGuk81syplRIw5WME3cguASxsATpooHvoHaTsEZ5JpY2jbfFDJDOmZCygKGVl1Q2A5MLi+lUDa3Z7CYWTd4jCnDMTZJIxIEk/Yli0P7LAH0qVUzzx3+Alu6wvlzFwVthlETsRbdR0m1GtcKqjq7cPhf8a5InMrBlDStwzWyqoPGxIsB7XJ9akB2ckkOeJNoFF1DvhFcdbqr5Wb3ymvVdkJe87bQkfgFGHxMVvZI4xf3JNKuc4tvIHHkGn2/KdNczgVNdke3c+CgiwLQxu0MbOJXmMaGINwH1bG63sb6WF603s7tn6Zh45928ecEhXFjoSAR1BtcHS4IrONhd3zTZ2EMkQkQxtJinZpN23mCR3JXrZivr0rV40ygC5NgBc8T6mqlO+V5LnggZWva/PepziC4kCwX1SlKbXiUpShCUpShC//Z"/>
          <p:cNvSpPr>
            <a:spLocks noChangeAspect="1" noChangeArrowheads="1"/>
          </p:cNvSpPr>
          <p:nvPr/>
        </p:nvSpPr>
        <p:spPr bwMode="auto">
          <a:xfrm>
            <a:off x="157163" y="-731838"/>
            <a:ext cx="1104900" cy="1524001"/>
          </a:xfrm>
          <a:prstGeom prst="rect">
            <a:avLst/>
          </a:prstGeom>
          <a:noFill/>
          <a:ln w="9525">
            <a:noFill/>
            <a:miter lim="800000"/>
            <a:headEnd/>
            <a:tailEnd/>
          </a:ln>
        </p:spPr>
        <p:txBody>
          <a:bodyPr/>
          <a:lstStyle/>
          <a:p>
            <a:pPr algn="l" rtl="0"/>
            <a:endParaRPr lang="he-IL">
              <a:latin typeface="Calibri" pitchFamily="34" charset="0"/>
            </a:endParaRPr>
          </a:p>
        </p:txBody>
      </p:sp>
      <p:sp>
        <p:nvSpPr>
          <p:cNvPr id="20487" name="AutoShape 10" descr="data:image/jpg;base64,/9j/4AAQSkZJRgABAQAAAQABAAD/2wCEAAkGBhQQERETExQUFRUWExkXFRgWFxcWHBYbHBgbGBQYHhgZGycqFyUvHRgcHzEhIykpLywsFyA9NTwsNSgrLSkBCQoKDgwOGg8PGi0iHSU1KSkyNTUpKTU1LSw1NTQqNTUsKSwpNDAqMjQqLDUvKSksLSwuNC0pLiwuKSksLzQqMf/AABEIAKAAdAMBIgACEQEDEQH/xAAbAAEAAwEBAQEAAAAAAAAAAAAABQYHBAMCAf/EAEIQAAIBAgMFBwAHBAcJAAAAAAECAwARBBIhBRMxQVEGByIyYXGBFCNCUmKRoXKCscEVJDND0eHxFmNzg5KisrPi/8QAGwEAAwADAQEAAAAAAAAAAAAAAAQFAgMGAQf/xAAzEQABAwIDBQYGAQUAAAAAAAABAAIDBBESITEFQVFh8BNxgZGh0SIyM7HB4UIGFCNScv/aAAwDAQACEQMRAD8A3GlKUIVc7wWlXAyyQyvC8WWXOgBOVTdwVOjDLc2PG1cPZ3tnIYrYpQ0qaSGFT00fdkkkG1wVvfoLEC1Y7CLNHJE4uroyMOoYFSPyNZF2cxDPhoXBvPCDDICfMYzkkjbpfKCOhsetR9qVU1KGyR6aG/p13JaeUxWO7RavsvbUOKUtDIr20YA6qejKdUPowBrtrNJtnJO0OKi8E6EMkgupNuMUuUgst9Ct9LVaOzva76RIcPPEYMQFLAXzxyqLAvHJYZrXF1IDC4v1rLZ+1IqwYfleNR7cVua8OVjpSq72t7SPhlEeHVZMQ4uockJGvDeSEa25ADViDbgSKb3tjaXPNgFk5waLlTmMxiQo0krqiKLszkKoHqTwqvbU7cIpCYZRiHKglgwWJLi65nsbkg3yqCbcbXFVyXETYlYziyjuoHhQHdhrWLBW4k9TwvYW5+eBwYKqsQEcK6AqAL+iDkPxfl1HNVW32txNgGm86eX2SDqsvJbEPFP9rtpFpELYcm9xuImugsPM8z5U66gk8hVm7GSY+TeSYt4jEf7EKvjI++zAKLdAF/zgtoWhiXIgYCRBugcpmJYAR5iDqzEXJ4i9zzrREOg0t6dKb2PUy1bXSyOuNLW8b8OtU1Fi1cbr9pSlXVuSlKUISlK4trbahwiCTESpEhbLmc2FzcgX+KELtrO+02CaDaJYIBDiIkGYWA36GUkZed4xcn8I61aML25wEpATGYZieA3yAn2BOtRHeXEBDh8TvFVcPOHyn+8zgw2BuLG0hbnwpOuh7anezll36j1WmdmOMtUPBLupNfJIQD+F+Ct7Nop9cvU1IyYcFkfUOhJRxoy30ax6G2oOhqPmiDAq3Aix5f6V77MxpKMHPjiNnPUAXV/ldfe/SvmpLmkSMNnDh14eSnUktxhOoX5tbtrLMr4KMmLEaFpkF1EOoMia+FywMeU+U3OoFeSyu5Mktt4+r5SSAeAVb8gNB89ahuzGyliiSS5LyxKz3NwCxMjW6XZyT61MBM7ZASNLsR9lf5E8B7E8qrV9fLP/AIi74RbdqRv/AEtU8zp34G6JFh98Te+7BsfxkcV/Z6nnw61KAV+IgAAAsALADkOQqAxW03xLvHAxSJDlkmXzOw80cXS3BpORuBrqIwaZjlkB6ftNta2Fik8LtHC4jFjBSNnYWZ1ClhdfGqMwFl8uYg9AOdWnD9ssHI0qpiYmMQvIQwyoL21fy8dLXqhtsWIokeWyKScikgNmBDZ7Hx3ub3431vXqkMQcZUTOqhQFUEqovYaDwi9+ldJQ7Uio4ezjYScyc+v1z1WDa4aNbdXGHt9gnmSFZru7ZUskmVieAz5ctz71PCQE2BF6zefZu/TJIilDqRJ4tRqPCP8AGodOwAllH0K0M8ZIM8KrCsFwLg2uZGynyDrqVvVWi20Kl4jwG/LPJNRTPf8AM2y2KlRGw9iy4eIJJi5sQ17l3WMHgNAAvDS+pJ140roE0q72jGIfGZUxsqwhfHHEI0MTWGUGTKS2bjl0I48CK5cXsvextHJNiHRuIaXNwIIOo0IIBBHSvjZuzvo8mIhEryhHGd5AuZ5XvLK5KgffRbcstfeKxbE5UsLeZiL/AAo5n1Og9eXA7Urqk1b2MeWgZZE28efFKyy4MyV6S7LicWaGJgeIMaEfqtck3ZfDsojMYEQbPuhcRFrEAmPhfU8LVHDHRSMyKZpmBsxj3rgHmC6kKD6A6V0JE4N1+lR3HO7r/wBLlqmNE0XyvLfMfn8JcTn/AFPkvT+gNyP6sSoH9yzExn0Um5iPtcdRUftjE7uKScZgBDJHKLahSptcdVc39mbrUthdra5ZLftKCvvmjOqe4uPav3buBEkMwH24mQ+uZSoP68aI5HNkHa58+I68Vg4C/aM1Gq5cM4jgQnRViUn2CCpPZ+HKJ4vOxzPzsTwX4Fh8GozZg3iYYcjGjt7Kikf9xWpXHY5IEaSQ2UehJPQADVieQHGtU174BqT113LCljtdxXhtRyw3SkqWHiYcVXgbHkx4A8tTyFcWHIAEcCZggyi3hjS3AF/5KCa4MDtCfEZmkwjoCbgSSKgYcs2W7emW3v0rsO1sTHb+qxug0tDN4gPRZI0B9gRW7sXMGDIn/puvmh+CR3xuy4XUhFsy+sjFvwr4V/jdvk/FdscYUAKAByAFh+QqsbQ7xsLCLNvBJmAMToUZb/aObTKObAn0vXpjpcViUIjkigRhoYyZXcHkJLAR3H2lViKwNLMbdr8LTvOnkNfAJi7IhwCmoJXxE6wQAkXYTTBQywWFwupAZidLAnLzFWzYvZuHCZ2jDGR7byR2Lu9r5bk8hfQCwHKo3sI+Gjw64bDh4zELtFI5d1zEnNck5lJvYrp7HSrNX0DZ1BBSxjssyf5cf1yTrALXCUpSqazWZ7Xw8uBxI3kqkYnEYmVVAt4cqZczNzXMOGll58uTacxJSARNI06MQM27ATgZGa+ZFubBgPEb2vV47SdmI8TLh8S6NK+FWVo4gQBIzKtgb8dUFuVzrVP7LO8kck0wb6RJK30gsLeNTl3a6nwJ5BY20bmTXJ7apYoL1NszkBzzNyevJJzwNeQ5ykdm4QwxJHcHKLDKoQAX0AUcAOH8a+JdpqNEBkN9ctrD94kD8r144mcuxUXCKbHlnPMfsj9T6DX4ckA5UdyASEjF2NhcgDTkK5VkTpH5i7juSktQQ7AwXK+sTKJBZ4gwHDxgMPUEDwn1BqJTaG5Jw8rMIpEbIzaOmhzi66HKPFcchfiDe37K7Ib6KOTEGWKQ+Ldo9sgP2Gt5jbieR4cLmp95vZ6XBphmw07CNpwpWUCUocrOGV28R8rAgk6N0roo9iTMju8gDW1zl99OSYjhncRe1yubshtZVwMUznNlhjisLEs9yAo14scoH58K9Rjt4hmkdpLOVIw1skN9MpmJ1t9p1tx6VRdnbCih0VS5Jv4tdfReA/Kr53eHNg3DKARiJg66GxLcDbj4SKVrIGRB07bkE8LZHcPdOzUfYRi678Fs/DtoYMram0hLk242bM1/a9dLbLyj6tiPwsSyn0ublfg6dDUfjIHWJgmskRvFfUsU1TX1Xw/NSmzNqx4lC0ZPhYo6kWZGHmRhyIvUmXGBjBuPPq+5TWESAteBcKLxWDE1m8ksZIVrAmM21U/eUg6rwYH2Neuw2jlVwqCGRGyzRr5Va1wQOGVh4gQBcHXUGunaSZXjk+8d2/rfWM/np+9UJhJI8JjsRJLIyieJCpYsUTdsRICbWQAupBaw8ZFbmAyxkNve1wPHMd2p9eK1sZheYjmDmF2bVilBV4CExMLK6E31W43i6WzKygix0va9iARp2Ax6TxrJGbqw05ehBB4EHQg8CKzw7awszbsTxF1FxZ16XJBvZxbiAT620rv7vscqT4qEzbwzH6REoKlQtgkmUrx1ym/PN1DV0Wwal7Sad4tvF7+nIjNN07TEcG7cr5SlK6xOqL7TbRMGGkdTZjlRD0Z2EanXoWv8VWQgiSyjRFNh7C/8qnO22z5JsIywqXkWSKRVBALZJUcqCdASAeNV8RyZp4pcuYECyXsoeNWtc+axY+LS/QVyX9SRSODH/wABr3lapLrgisiC54Lck+12J/U1P9h42dppWjkjAyom8UqWuA7sAeWqi/4TVQ2jiM+Bkf72HN+outmH8RWuKNKNhUrXPdM7VpsPyp1DEC4vOoX7Wd976s39HoDYGeRibX8sLafqa0SqH3rzIqYIswB37AX/AODJf+VdVIAWkFW4fqN7wqLZY1v0/M1Ze73ZP0nBTyrdZknlVMrHIzBiwZl0zGzbok8lFuVUnE4vMbt4VB8IPE+p9egH+mm9zsl8DIuUqUxcwa/PMwkB/Jxp6VPhwTF0ZALbcMk9XZtCi1xIxUkS4eQAzEWbLnyhb7wlTa9stjw411t3f4mCSRsNKiK8AeQZB9ZikuBo18qOD4j5vCNdb1ORdl2G1mxhIMf0cqg5iRyqyadMkS/LGrPWFJsqGCMxuAdc7+G7riozIWsJPFZxicSJcJvQLAxrKB0y2cj4sR8V87JwxbaeDbMAoixIK2vnuI/D+Xi/dr52xs+LA4z6OLrFjYpCt2JBnzsZVF/JdJRZRYeCnZLBibHYSRmb6vCO6AHQuSkchPXRh7VCo6M0m0GxbgSRzBafZLuZadh7/srriOyeEkjaJsNAY2fOy7tQC9gM9gNDYDUa6V4xdisImLXGJCsc4DAsnhDhhY5lGje9r1OUrs08lKUoQlUvtdsvFJiFmwkYl3qokik2yFCWEnHW6Fk9GEfK9XSlaZ4GTsMcguCvCLrGsdhZZ1kwsDJedpN2ZAwBSSORwtx5WDqy8NLC41rX8Fm3cecWfIuYXvZrDML89aqPa3spLvoMZhAGeGcSvCTbei1pMjcFYjkdCQDob3uYNLUFJ/asLd99eK1xxhl7b1+1nHe9g8zbPfMQN5NGbW+1Fnvr6xfqa0es375XGXZ6nhv3bhfUQsF0/epqb6bri+RTUP1G96ooMcTeFSzgeYm9vTMeH7orRu56W+ExCm2ZcZIWI0vmVHGnLRgPis3XCu1rAAcy1/0Ucfm1aL3Q4cpFjrm98WLH/kRdKSo3SOddwsLJ+sHwDvV/pSlUlLUbt/Yy4qF4zYPa8bkXMbjVHHswHDiKqHdphGafGyyRNG8ZXDgN9g3aWYL1Ul015hV6VoNK1Oia54kIzF1iWgkFKUpW1ZJSlKEJSlKEJSlKEJVJ71ANxhCR4vpahTzF45A36VdqovfHhVbZ6uSwMeIiIKn7zbtgbcQVcjTqKxd8pWcZs8FZ1isdxVDqDZmt5fQX4n9BV67mX+qx63JIxYOpJPihjsbn2NZ8sDk6IbdSQtvgm/6Vde5qQ7/aiG3hbD8DfijjoOlTaR0rpSXCwsqVZ8nitRpSlVFKSlKUISlKUISlKUISlKUISlKUISq53h4HfbNxS/dQSD3jZZB/41Y6rPeXjdzsrGv/ALrIeVg5CE/AYn4oXo1WU47F+ZVNm62vl/z9Pzqzdy6hcRtJRyjwvO5/vybnnx/WqbhYS9goIS2jHgemW/m9/wCNXXutiWPHYlV0zYWNvViJZAzE8z4hUulMj5MbshuCrVecd1qdKUqopCUpShCUpShCUpShCUpShCUpShCVUO9oj+h8bfhkT/2pVvqid8eORcAsLEfXzIltdVU7yTh6Jb5FeONgSvWi5AWdvtUH+zUsORuFU9LE62+K7Ow+1mj2thMzDNMssJRdAEy7wcdT40Gp435Vww4ItYnwjpz/APn+PtXu2PjwTwTlR9XPG2guxsbObgXNkLH4qXAZS8OdkOHurU7cUZW9Ur4hmV1VlIZWAKkG4IIuCDzFq+6qqIlKUoQlKUoQlKUoQlKUoQlKUoQqR257yRs/eLHGJHTIHLtkRWfWNLgEsxHitoAOJGgND2h2ofGuk81syplRIw5WME3cguASxsATpooHvoHaTsEZ5JpY2jbfFDJDOmZCygKGVl1Q2A5MLi+lUDa3Z7CYWTd4jCnDMTZJIxIEk/Yli0P7LAH0qVUzzx3+Alu6wvlzFwVthlETsRbdR0m1GtcKqjq7cPhf8a5InMrBlDStwzWyqoPGxIsB7XJ9akB2ckkOeJNoFF1DvhFcdbqr5Wb3ymvVdkJe87bQkfgFGHxMVvZI4xf3JNKuc4tvIHHkGn2/KdNczgVNdke3c+CgiwLQxu0MbOJXmMaGINwH1bG63sb6WF603s7tn6Zh45928ecEhXFjoSAR1BtcHS4IrONhd3zTZ2EMkQkQxtJinZpN23mCR3JXrZivr0rV40ygC5NgBc8T6mqlO+V5LnggZWva/PepziC4kCwX1SlKbXiUpShCUpShC//Z"/>
          <p:cNvSpPr>
            <a:spLocks noChangeAspect="1" noChangeArrowheads="1"/>
          </p:cNvSpPr>
          <p:nvPr/>
        </p:nvSpPr>
        <p:spPr bwMode="auto">
          <a:xfrm>
            <a:off x="381000" y="-762000"/>
            <a:ext cx="1104900" cy="1524000"/>
          </a:xfrm>
          <a:prstGeom prst="rect">
            <a:avLst/>
          </a:prstGeom>
          <a:noFill/>
          <a:ln w="9525">
            <a:noFill/>
            <a:miter lim="800000"/>
            <a:headEnd/>
            <a:tailEnd/>
          </a:ln>
        </p:spPr>
        <p:txBody>
          <a:bodyPr/>
          <a:lstStyle/>
          <a:p>
            <a:pPr algn="l" rtl="0"/>
            <a:endParaRPr lang="he-IL">
              <a:latin typeface="Calibri" pitchFamily="34" charset="0"/>
            </a:endParaRPr>
          </a:p>
        </p:txBody>
      </p:sp>
      <p:pic>
        <p:nvPicPr>
          <p:cNvPr id="34842" name="Picture 26" descr="C:\Users\G550\Desktop\dana14.png"/>
          <p:cNvPicPr>
            <a:picLocks noChangeAspect="1" noChangeArrowheads="1"/>
          </p:cNvPicPr>
          <p:nvPr/>
        </p:nvPicPr>
        <p:blipFill>
          <a:blip r:embed="rId3" cstate="print"/>
          <a:srcRect/>
          <a:stretch>
            <a:fillRect/>
          </a:stretch>
        </p:blipFill>
        <p:spPr bwMode="auto">
          <a:xfrm>
            <a:off x="0" y="2514600"/>
            <a:ext cx="9124950" cy="4343400"/>
          </a:xfrm>
          <a:prstGeom prst="rect">
            <a:avLst/>
          </a:prstGeom>
          <a:noFill/>
          <a:ln w="9525">
            <a:noFill/>
            <a:miter lim="800000"/>
            <a:headEnd/>
            <a:tailEnd/>
          </a:ln>
        </p:spPr>
      </p:pic>
      <p:pic>
        <p:nvPicPr>
          <p:cNvPr id="34843" name="Picture 27" descr="C:\Users\G550\Desktop\dana15.png"/>
          <p:cNvPicPr>
            <a:picLocks noChangeAspect="1" noChangeArrowheads="1"/>
          </p:cNvPicPr>
          <p:nvPr/>
        </p:nvPicPr>
        <p:blipFill>
          <a:blip r:embed="rId4" cstate="print"/>
          <a:srcRect/>
          <a:stretch>
            <a:fillRect/>
          </a:stretch>
        </p:blipFill>
        <p:spPr bwMode="auto">
          <a:xfrm>
            <a:off x="19050" y="2514600"/>
            <a:ext cx="9124950" cy="4343400"/>
          </a:xfrm>
          <a:prstGeom prst="rect">
            <a:avLst/>
          </a:prstGeom>
          <a:noFill/>
          <a:ln w="9525">
            <a:noFill/>
            <a:miter lim="800000"/>
            <a:headEnd/>
            <a:tailEnd/>
          </a:ln>
        </p:spPr>
      </p:pic>
      <p:pic>
        <p:nvPicPr>
          <p:cNvPr id="34844" name="Picture 28" descr="C:\Users\G550\Desktop\dana16.png"/>
          <p:cNvPicPr>
            <a:picLocks noChangeAspect="1" noChangeArrowheads="1"/>
          </p:cNvPicPr>
          <p:nvPr/>
        </p:nvPicPr>
        <p:blipFill>
          <a:blip r:embed="rId5" cstate="print"/>
          <a:srcRect/>
          <a:stretch>
            <a:fillRect/>
          </a:stretch>
        </p:blipFill>
        <p:spPr bwMode="auto">
          <a:xfrm>
            <a:off x="20638" y="2438400"/>
            <a:ext cx="9123362" cy="4419600"/>
          </a:xfrm>
          <a:prstGeom prst="rect">
            <a:avLst/>
          </a:prstGeom>
          <a:noFill/>
          <a:ln w="9525">
            <a:noFill/>
            <a:miter lim="800000"/>
            <a:headEnd/>
            <a:tailEnd/>
          </a:ln>
        </p:spPr>
      </p:pic>
      <p:pic>
        <p:nvPicPr>
          <p:cNvPr id="34830" name="Picture 14"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685800" y="1905000"/>
            <a:ext cx="1104900" cy="1524000"/>
          </a:xfrm>
          <a:prstGeom prst="rect">
            <a:avLst/>
          </a:prstGeom>
          <a:noFill/>
          <a:ln w="9525">
            <a:noFill/>
            <a:miter lim="800000"/>
            <a:headEnd/>
            <a:tailEnd/>
          </a:ln>
        </p:spPr>
      </p:pic>
      <p:pic>
        <p:nvPicPr>
          <p:cNvPr id="34834" name="Picture 18"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1828800" y="1524000"/>
            <a:ext cx="1104900" cy="1524000"/>
          </a:xfrm>
          <a:prstGeom prst="rect">
            <a:avLst/>
          </a:prstGeom>
          <a:noFill/>
          <a:ln w="9525">
            <a:noFill/>
            <a:miter lim="800000"/>
            <a:headEnd/>
            <a:tailEnd/>
          </a:ln>
        </p:spPr>
      </p:pic>
      <p:pic>
        <p:nvPicPr>
          <p:cNvPr id="34836" name="Picture 20"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2971800" y="1371600"/>
            <a:ext cx="1104900" cy="1524000"/>
          </a:xfrm>
          <a:prstGeom prst="rect">
            <a:avLst/>
          </a:prstGeom>
          <a:noFill/>
          <a:ln w="9525">
            <a:noFill/>
            <a:miter lim="800000"/>
            <a:headEnd/>
            <a:tailEnd/>
          </a:ln>
        </p:spPr>
      </p:pic>
      <p:pic>
        <p:nvPicPr>
          <p:cNvPr id="34838" name="Picture 22"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4114800" y="1295400"/>
            <a:ext cx="1104900" cy="1524000"/>
          </a:xfrm>
          <a:prstGeom prst="rect">
            <a:avLst/>
          </a:prstGeom>
          <a:noFill/>
          <a:ln w="9525">
            <a:noFill/>
            <a:miter lim="800000"/>
            <a:headEnd/>
            <a:tailEnd/>
          </a:ln>
        </p:spPr>
      </p:pic>
      <p:pic>
        <p:nvPicPr>
          <p:cNvPr id="34840" name="Picture 24"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5181600" y="1447800"/>
            <a:ext cx="1104900" cy="1524000"/>
          </a:xfrm>
          <a:prstGeom prst="rect">
            <a:avLst/>
          </a:prstGeom>
          <a:noFill/>
          <a:ln w="9525">
            <a:noFill/>
            <a:miter lim="800000"/>
            <a:headEnd/>
            <a:tailEnd/>
          </a:ln>
        </p:spPr>
      </p:pic>
      <p:pic>
        <p:nvPicPr>
          <p:cNvPr id="34832" name="Picture 16"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6248400" y="1752600"/>
            <a:ext cx="1104900" cy="1524000"/>
          </a:xfrm>
          <a:prstGeom prst="rect">
            <a:avLst/>
          </a:prstGeom>
          <a:noFill/>
          <a:ln w="9525">
            <a:noFill/>
            <a:miter lim="800000"/>
            <a:headEnd/>
            <a:tailEnd/>
          </a:ln>
        </p:spPr>
      </p:pic>
      <p:pic>
        <p:nvPicPr>
          <p:cNvPr id="34828" name="Picture 12" descr="http://t0.gstatic.com/images?q=tbn:ANd9GcR0XGP4EjyIa5TfJG9_h4HvoRH5eIYYobJNNCcRWxB_e0XiQiYbEQ&amp;t=1"/>
          <p:cNvPicPr>
            <a:picLocks noChangeAspect="1" noChangeArrowheads="1"/>
          </p:cNvPicPr>
          <p:nvPr/>
        </p:nvPicPr>
        <p:blipFill>
          <a:blip r:embed="rId6" cstate="print"/>
          <a:srcRect/>
          <a:stretch>
            <a:fillRect/>
          </a:stretch>
        </p:blipFill>
        <p:spPr bwMode="auto">
          <a:xfrm>
            <a:off x="7391400" y="2057400"/>
            <a:ext cx="1104900" cy="1524000"/>
          </a:xfrm>
          <a:prstGeom prst="rect">
            <a:avLst/>
          </a:prstGeom>
          <a:noFill/>
          <a:ln w="9525">
            <a:noFill/>
            <a:miter lim="800000"/>
            <a:headEnd/>
            <a:tailEnd/>
          </a:ln>
        </p:spPr>
      </p:pic>
      <p:pic>
        <p:nvPicPr>
          <p:cNvPr id="34846" name="Picture 30" descr="C:\Users\G550\Desktop\dana17.png"/>
          <p:cNvPicPr>
            <a:picLocks noChangeAspect="1" noChangeArrowheads="1"/>
          </p:cNvPicPr>
          <p:nvPr/>
        </p:nvPicPr>
        <p:blipFill>
          <a:blip r:embed="rId7" cstate="print"/>
          <a:srcRect/>
          <a:stretch>
            <a:fillRect/>
          </a:stretch>
        </p:blipFill>
        <p:spPr bwMode="auto">
          <a:xfrm>
            <a:off x="6889750" y="0"/>
            <a:ext cx="2254250" cy="354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500" fill="hold"/>
                                        <p:tgtEl>
                                          <p:spTgt spid="34818"/>
                                        </p:tgtEl>
                                        <p:attrNameLst>
                                          <p:attrName>ppt_w</p:attrName>
                                        </p:attrNameLst>
                                      </p:cBhvr>
                                      <p:tavLst>
                                        <p:tav tm="0">
                                          <p:val>
                                            <p:strVal val="#ppt_w*2.5"/>
                                          </p:val>
                                        </p:tav>
                                        <p:tav tm="100000">
                                          <p:val>
                                            <p:strVal val="#ppt_w"/>
                                          </p:val>
                                        </p:tav>
                                      </p:tavLst>
                                    </p:anim>
                                    <p:anim calcmode="lin" valueType="num">
                                      <p:cBhvr>
                                        <p:cTn id="8" dur="500" fill="hold"/>
                                        <p:tgtEl>
                                          <p:spTgt spid="34818"/>
                                        </p:tgtEl>
                                        <p:attrNameLst>
                                          <p:attrName>ppt_h</p:attrName>
                                        </p:attrNameLst>
                                      </p:cBhvr>
                                      <p:tavLst>
                                        <p:tav tm="0">
                                          <p:val>
                                            <p:strVal val="#ppt_h*0.01"/>
                                          </p:val>
                                        </p:tav>
                                        <p:tav tm="100000">
                                          <p:val>
                                            <p:strVal val="#ppt_h"/>
                                          </p:val>
                                        </p:tav>
                                      </p:tavLst>
                                    </p:anim>
                                    <p:anim calcmode="lin" valueType="num">
                                      <p:cBhvr>
                                        <p:cTn id="9" dur="500" fill="hold"/>
                                        <p:tgtEl>
                                          <p:spTgt spid="34818"/>
                                        </p:tgtEl>
                                        <p:attrNameLst>
                                          <p:attrName>ppt_x</p:attrName>
                                        </p:attrNameLst>
                                      </p:cBhvr>
                                      <p:tavLst>
                                        <p:tav tm="0">
                                          <p:val>
                                            <p:strVal val="#ppt_x"/>
                                          </p:val>
                                        </p:tav>
                                        <p:tav tm="100000">
                                          <p:val>
                                            <p:strVal val="#ppt_x"/>
                                          </p:val>
                                        </p:tav>
                                      </p:tavLst>
                                    </p:anim>
                                    <p:anim calcmode="lin" valueType="num">
                                      <p:cBhvr>
                                        <p:cTn id="10" dur="500" fill="hold"/>
                                        <p:tgtEl>
                                          <p:spTgt spid="34818"/>
                                        </p:tgtEl>
                                        <p:attrNameLst>
                                          <p:attrName>ppt_y</p:attrName>
                                        </p:attrNameLst>
                                      </p:cBhvr>
                                      <p:tavLst>
                                        <p:tav tm="0">
                                          <p:val>
                                            <p:strVal val="#ppt_h+1"/>
                                          </p:val>
                                        </p:tav>
                                        <p:tav tm="100000">
                                          <p:val>
                                            <p:strVal val="#ppt_y"/>
                                          </p:val>
                                        </p:tav>
                                      </p:tavLst>
                                    </p:anim>
                                    <p:animEffect transition="in" filter="fade">
                                      <p:cBhvr>
                                        <p:cTn id="11" dur="500"/>
                                        <p:tgtEl>
                                          <p:spTgt spid="3481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4828"/>
                                        </p:tgtEl>
                                        <p:attrNameLst>
                                          <p:attrName>style.visibility</p:attrName>
                                        </p:attrNameLst>
                                      </p:cBhvr>
                                      <p:to>
                                        <p:strVal val="visible"/>
                                      </p:to>
                                    </p:set>
                                    <p:animEffect transition="in" filter="checkerboard(across)">
                                      <p:cBhvr>
                                        <p:cTn id="16" dur="500"/>
                                        <p:tgtEl>
                                          <p:spTgt spid="34828"/>
                                        </p:tgtEl>
                                      </p:cBhvr>
                                    </p:animEffect>
                                  </p:childTnLst>
                                </p:cTn>
                              </p:par>
                              <p:par>
                                <p:cTn id="17" presetID="3" presetClass="entr" presetSubtype="10" fill="hold" nodeType="withEffect">
                                  <p:stCondLst>
                                    <p:cond delay="0"/>
                                  </p:stCondLst>
                                  <p:childTnLst>
                                    <p:set>
                                      <p:cBhvr>
                                        <p:cTn id="18" dur="1" fill="hold">
                                          <p:stCondLst>
                                            <p:cond delay="0"/>
                                          </p:stCondLst>
                                        </p:cTn>
                                        <p:tgtEl>
                                          <p:spTgt spid="34832"/>
                                        </p:tgtEl>
                                        <p:attrNameLst>
                                          <p:attrName>style.visibility</p:attrName>
                                        </p:attrNameLst>
                                      </p:cBhvr>
                                      <p:to>
                                        <p:strVal val="visible"/>
                                      </p:to>
                                    </p:set>
                                    <p:animEffect transition="in" filter="blinds(horizontal)">
                                      <p:cBhvr>
                                        <p:cTn id="19" dur="500"/>
                                        <p:tgtEl>
                                          <p:spTgt spid="34832"/>
                                        </p:tgtEl>
                                      </p:cBhvr>
                                    </p:animEffect>
                                  </p:childTnLst>
                                </p:cTn>
                              </p:par>
                              <p:par>
                                <p:cTn id="20" presetID="5" presetClass="entr" presetSubtype="10" fill="hold" nodeType="withEffect">
                                  <p:stCondLst>
                                    <p:cond delay="0"/>
                                  </p:stCondLst>
                                  <p:childTnLst>
                                    <p:set>
                                      <p:cBhvr>
                                        <p:cTn id="21" dur="1" fill="hold">
                                          <p:stCondLst>
                                            <p:cond delay="0"/>
                                          </p:stCondLst>
                                        </p:cTn>
                                        <p:tgtEl>
                                          <p:spTgt spid="34840"/>
                                        </p:tgtEl>
                                        <p:attrNameLst>
                                          <p:attrName>style.visibility</p:attrName>
                                        </p:attrNameLst>
                                      </p:cBhvr>
                                      <p:to>
                                        <p:strVal val="visible"/>
                                      </p:to>
                                    </p:set>
                                    <p:animEffect transition="in" filter="checkerboard(across)">
                                      <p:cBhvr>
                                        <p:cTn id="22" dur="500"/>
                                        <p:tgtEl>
                                          <p:spTgt spid="34840"/>
                                        </p:tgtEl>
                                      </p:cBhvr>
                                    </p:animEffect>
                                  </p:childTnLst>
                                </p:cTn>
                              </p:par>
                              <p:par>
                                <p:cTn id="23" presetID="3" presetClass="entr" presetSubtype="10" fill="hold" nodeType="withEffect">
                                  <p:stCondLst>
                                    <p:cond delay="0"/>
                                  </p:stCondLst>
                                  <p:childTnLst>
                                    <p:set>
                                      <p:cBhvr>
                                        <p:cTn id="24" dur="1" fill="hold">
                                          <p:stCondLst>
                                            <p:cond delay="0"/>
                                          </p:stCondLst>
                                        </p:cTn>
                                        <p:tgtEl>
                                          <p:spTgt spid="34838"/>
                                        </p:tgtEl>
                                        <p:attrNameLst>
                                          <p:attrName>style.visibility</p:attrName>
                                        </p:attrNameLst>
                                      </p:cBhvr>
                                      <p:to>
                                        <p:strVal val="visible"/>
                                      </p:to>
                                    </p:set>
                                    <p:animEffect transition="in" filter="blinds(horizontal)">
                                      <p:cBhvr>
                                        <p:cTn id="25" dur="500"/>
                                        <p:tgtEl>
                                          <p:spTgt spid="34838"/>
                                        </p:tgtEl>
                                      </p:cBhvr>
                                    </p:animEffect>
                                  </p:childTnLst>
                                </p:cTn>
                              </p:par>
                              <p:par>
                                <p:cTn id="26" presetID="5" presetClass="entr" presetSubtype="10" fill="hold" nodeType="withEffect">
                                  <p:stCondLst>
                                    <p:cond delay="0"/>
                                  </p:stCondLst>
                                  <p:childTnLst>
                                    <p:set>
                                      <p:cBhvr>
                                        <p:cTn id="27" dur="1" fill="hold">
                                          <p:stCondLst>
                                            <p:cond delay="0"/>
                                          </p:stCondLst>
                                        </p:cTn>
                                        <p:tgtEl>
                                          <p:spTgt spid="34836"/>
                                        </p:tgtEl>
                                        <p:attrNameLst>
                                          <p:attrName>style.visibility</p:attrName>
                                        </p:attrNameLst>
                                      </p:cBhvr>
                                      <p:to>
                                        <p:strVal val="visible"/>
                                      </p:to>
                                    </p:set>
                                    <p:animEffect transition="in" filter="checkerboard(across)">
                                      <p:cBhvr>
                                        <p:cTn id="28" dur="500"/>
                                        <p:tgtEl>
                                          <p:spTgt spid="34836"/>
                                        </p:tgtEl>
                                      </p:cBhvr>
                                    </p:animEffect>
                                  </p:childTnLst>
                                </p:cTn>
                              </p:par>
                              <p:par>
                                <p:cTn id="29" presetID="3" presetClass="entr" presetSubtype="10" fill="hold" nodeType="withEffect">
                                  <p:stCondLst>
                                    <p:cond delay="0"/>
                                  </p:stCondLst>
                                  <p:childTnLst>
                                    <p:set>
                                      <p:cBhvr>
                                        <p:cTn id="30" dur="1" fill="hold">
                                          <p:stCondLst>
                                            <p:cond delay="0"/>
                                          </p:stCondLst>
                                        </p:cTn>
                                        <p:tgtEl>
                                          <p:spTgt spid="34834"/>
                                        </p:tgtEl>
                                        <p:attrNameLst>
                                          <p:attrName>style.visibility</p:attrName>
                                        </p:attrNameLst>
                                      </p:cBhvr>
                                      <p:to>
                                        <p:strVal val="visible"/>
                                      </p:to>
                                    </p:set>
                                    <p:animEffect transition="in" filter="blinds(horizontal)">
                                      <p:cBhvr>
                                        <p:cTn id="31" dur="500"/>
                                        <p:tgtEl>
                                          <p:spTgt spid="34834"/>
                                        </p:tgtEl>
                                      </p:cBhvr>
                                    </p:animEffect>
                                  </p:childTnLst>
                                </p:cTn>
                              </p:par>
                              <p:par>
                                <p:cTn id="32" presetID="5" presetClass="entr" presetSubtype="10" fill="hold" nodeType="withEffect">
                                  <p:stCondLst>
                                    <p:cond delay="0"/>
                                  </p:stCondLst>
                                  <p:childTnLst>
                                    <p:set>
                                      <p:cBhvr>
                                        <p:cTn id="33" dur="1" fill="hold">
                                          <p:stCondLst>
                                            <p:cond delay="0"/>
                                          </p:stCondLst>
                                        </p:cTn>
                                        <p:tgtEl>
                                          <p:spTgt spid="34830"/>
                                        </p:tgtEl>
                                        <p:attrNameLst>
                                          <p:attrName>style.visibility</p:attrName>
                                        </p:attrNameLst>
                                      </p:cBhvr>
                                      <p:to>
                                        <p:strVal val="visible"/>
                                      </p:to>
                                    </p:set>
                                    <p:animEffect transition="in" filter="checkerboard(across)">
                                      <p:cBhvr>
                                        <p:cTn id="34" dur="500"/>
                                        <p:tgtEl>
                                          <p:spTgt spid="348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842"/>
                                        </p:tgtEl>
                                        <p:attrNameLst>
                                          <p:attrName>style.visibility</p:attrName>
                                        </p:attrNameLst>
                                      </p:cBhvr>
                                      <p:to>
                                        <p:strVal val="visible"/>
                                      </p:to>
                                    </p:set>
                                    <p:animEffect transition="in" filter="fade">
                                      <p:cBhvr>
                                        <p:cTn id="39" dur="2000"/>
                                        <p:tgtEl>
                                          <p:spTgt spid="3484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4843"/>
                                        </p:tgtEl>
                                        <p:attrNameLst>
                                          <p:attrName>style.visibility</p:attrName>
                                        </p:attrNameLst>
                                      </p:cBhvr>
                                      <p:to>
                                        <p:strVal val="visible"/>
                                      </p:to>
                                    </p:set>
                                    <p:animEffect transition="in" filter="fade">
                                      <p:cBhvr>
                                        <p:cTn id="44" dur="2000"/>
                                        <p:tgtEl>
                                          <p:spTgt spid="3484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4844"/>
                                        </p:tgtEl>
                                        <p:attrNameLst>
                                          <p:attrName>style.visibility</p:attrName>
                                        </p:attrNameLst>
                                      </p:cBhvr>
                                      <p:to>
                                        <p:strVal val="visible"/>
                                      </p:to>
                                    </p:set>
                                    <p:animEffect transition="in" filter="fade">
                                      <p:cBhvr>
                                        <p:cTn id="49" dur="2000"/>
                                        <p:tgtEl>
                                          <p:spTgt spid="3484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4846"/>
                                        </p:tgtEl>
                                        <p:attrNameLst>
                                          <p:attrName>style.visibility</p:attrName>
                                        </p:attrNameLst>
                                      </p:cBhvr>
                                      <p:to>
                                        <p:strVal val="visible"/>
                                      </p:to>
                                    </p:set>
                                    <p:animEffect transition="in" filter="fade">
                                      <p:cBhvr>
                                        <p:cTn id="54" dur="2000"/>
                                        <p:tgtEl>
                                          <p:spTgt spid="34846"/>
                                        </p:tgtEl>
                                      </p:cBhvr>
                                    </p:animEffect>
                                  </p:childTnLst>
                                </p:cTn>
                              </p:par>
                              <p:par>
                                <p:cTn id="55" presetID="4" presetClass="exit" presetSubtype="16" fill="hold" nodeType="withEffect">
                                  <p:stCondLst>
                                    <p:cond delay="0"/>
                                  </p:stCondLst>
                                  <p:childTnLst>
                                    <p:animEffect transition="out" filter="box(in)">
                                      <p:cBhvr>
                                        <p:cTn id="56" dur="500"/>
                                        <p:tgtEl>
                                          <p:spTgt spid="34828"/>
                                        </p:tgtEl>
                                      </p:cBhvr>
                                    </p:animEffect>
                                    <p:set>
                                      <p:cBhvr>
                                        <p:cTn id="57" dur="1" fill="hold">
                                          <p:stCondLst>
                                            <p:cond delay="499"/>
                                          </p:stCondLst>
                                        </p:cTn>
                                        <p:tgtEl>
                                          <p:spTgt spid="348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The Problem !</a:t>
            </a:r>
          </a:p>
        </p:txBody>
      </p:sp>
      <p:sp>
        <p:nvSpPr>
          <p:cNvPr id="3075" name="Content Placeholder 2"/>
          <p:cNvSpPr>
            <a:spLocks noGrp="1"/>
          </p:cNvSpPr>
          <p:nvPr>
            <p:ph idx="1"/>
          </p:nvPr>
        </p:nvSpPr>
        <p:spPr/>
        <p:txBody>
          <a:bodyPr/>
          <a:lstStyle/>
          <a:p>
            <a:pPr>
              <a:buFont typeface="Arial" pitchFamily="34" charset="0"/>
              <a:buNone/>
            </a:pPr>
            <a:endParaRPr lang="en-US" sz="2000" smtClean="0"/>
          </a:p>
          <a:p>
            <a:pPr>
              <a:buFont typeface="Arial" pitchFamily="34" charset="0"/>
              <a:buNone/>
            </a:pPr>
            <a:r>
              <a:rPr lang="en-US" sz="2000" smtClean="0"/>
              <a:t>Basic load power stations are working 24 hours a day, cant they stop generating electricity at off-peak time and generate more electricity at peak time ?</a:t>
            </a:r>
          </a:p>
          <a:p>
            <a:pPr>
              <a:buFont typeface="Arial" pitchFamily="34" charset="0"/>
              <a:buNone/>
            </a:pPr>
            <a:r>
              <a:rPr lang="en-US" sz="2000" smtClean="0"/>
              <a:t>Apparently not,  the process of “shutting down” the power stations is taking too much time, and stations are continuing to generate electricity all day long (peak / off-peak time), does this means that the electricity generated at off-peak time is just lost ?</a:t>
            </a:r>
          </a:p>
          <a:p>
            <a:pPr>
              <a:buFont typeface="Arial" pitchFamily="34" charset="0"/>
              <a:buNone/>
            </a:pPr>
            <a:r>
              <a:rPr lang="en-US" sz="2000" smtClean="0"/>
              <a:t>Unfortunately yes, isn’t there a solution for this problem ?</a:t>
            </a:r>
          </a:p>
          <a:p>
            <a:pPr>
              <a:buFont typeface="Arial" pitchFamily="34" charset="0"/>
              <a:buNone/>
            </a:pPr>
            <a:r>
              <a:rPr lang="en-US" sz="2000" smtClean="0"/>
              <a:t>why don’t we think is an economical method for storing that lost energy?</a:t>
            </a:r>
          </a:p>
          <a:p>
            <a:pPr>
              <a:buFont typeface="Arial" pitchFamily="34" charset="0"/>
              <a:buNone/>
            </a:pPr>
            <a:r>
              <a:rPr lang="en-US" sz="2000" smtClean="0"/>
              <a:t> </a:t>
            </a:r>
          </a:p>
          <a:p>
            <a:endParaRPr lang="en-US" sz="20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Future Of Pumped-Storage Hydroelectricity..?</a:t>
            </a:r>
            <a:endParaRPr lang="en-US" dirty="0"/>
          </a:p>
        </p:txBody>
      </p:sp>
      <p:sp>
        <p:nvSpPr>
          <p:cNvPr id="3" name="Content Placeholder 2"/>
          <p:cNvSpPr>
            <a:spLocks noGrp="1"/>
          </p:cNvSpPr>
          <p:nvPr>
            <p:ph idx="1"/>
          </p:nvPr>
        </p:nvSpPr>
        <p:spPr/>
        <p:txBody>
          <a:bodyPr rtlCol="0">
            <a:noAutofit/>
          </a:bodyPr>
          <a:lstStyle/>
          <a:p>
            <a:pPr fontAlgn="auto">
              <a:spcAft>
                <a:spcPts val="0"/>
              </a:spcAft>
              <a:buFont typeface="Arial" pitchFamily="34" charset="0"/>
              <a:buNone/>
              <a:defRPr/>
            </a:pPr>
            <a:endParaRPr lang="en-US" sz="2000" dirty="0" smtClean="0"/>
          </a:p>
          <a:p>
            <a:pPr fontAlgn="auto">
              <a:spcAft>
                <a:spcPts val="0"/>
              </a:spcAft>
              <a:defRPr/>
            </a:pPr>
            <a:r>
              <a:rPr lang="en-US" sz="2400" dirty="0" smtClean="0"/>
              <a:t>The future of Renewable-Energy.	</a:t>
            </a:r>
          </a:p>
          <a:p>
            <a:pPr fontAlgn="auto">
              <a:spcAft>
                <a:spcPts val="0"/>
              </a:spcAft>
              <a:defRPr/>
            </a:pPr>
            <a:r>
              <a:rPr lang="en-US" sz="2400" dirty="0" smtClean="0"/>
              <a:t>Saving the earth.</a:t>
            </a:r>
          </a:p>
          <a:p>
            <a:pPr fontAlgn="auto">
              <a:spcAft>
                <a:spcPts val="0"/>
              </a:spcAft>
              <a:defRPr/>
            </a:pPr>
            <a:r>
              <a:rPr lang="en-US" sz="2400" dirty="0" smtClean="0"/>
              <a:t>Saving our money.</a:t>
            </a:r>
          </a:p>
          <a:p>
            <a:pPr fontAlgn="auto">
              <a:spcAft>
                <a:spcPts val="0"/>
              </a:spcAft>
              <a:defRPr/>
            </a:pPr>
            <a:r>
              <a:rPr lang="en-US" sz="2400" dirty="0" smtClean="0"/>
              <a:t>Saving energy.</a:t>
            </a:r>
          </a:p>
          <a:p>
            <a:pPr fontAlgn="auto">
              <a:spcAft>
                <a:spcPts val="0"/>
              </a:spcAft>
              <a:defRPr/>
            </a:pPr>
            <a:endParaRPr lang="en-US" sz="2400" dirty="0" smtClean="0"/>
          </a:p>
          <a:p>
            <a:pPr fontAlgn="auto">
              <a:spcAft>
                <a:spcPts val="0"/>
              </a:spcAft>
              <a:buFont typeface="Arial" pitchFamily="34" charset="0"/>
              <a:buNone/>
              <a:defRPr/>
            </a:pPr>
            <a:r>
              <a:rPr lang="en-US" sz="1990" b="1" dirty="0" smtClean="0"/>
              <a:t>Future built and based on Renewable-Energy,</a:t>
            </a:r>
          </a:p>
          <a:p>
            <a:pPr fontAlgn="auto">
              <a:spcAft>
                <a:spcPts val="0"/>
              </a:spcAft>
              <a:buFont typeface="Arial" pitchFamily="34" charset="0"/>
              <a:buNone/>
              <a:defRPr/>
            </a:pPr>
            <a:r>
              <a:rPr lang="en-US" sz="1990" b="1" dirty="0" smtClean="0"/>
              <a:t>Differences between the methods that are used to store Renewable-Energy, </a:t>
            </a:r>
          </a:p>
          <a:p>
            <a:pPr fontAlgn="auto">
              <a:spcAft>
                <a:spcPts val="0"/>
              </a:spcAft>
              <a:buFont typeface="Arial" pitchFamily="34" charset="0"/>
              <a:buNone/>
              <a:defRPr/>
            </a:pPr>
            <a:r>
              <a:rPr lang="en-US" sz="1990" b="1" dirty="0" smtClean="0"/>
              <a:t>We are looking for the method that got the lest disadvantages.</a:t>
            </a:r>
          </a:p>
          <a:p>
            <a:pPr fontAlgn="auto">
              <a:spcAft>
                <a:spcPts val="0"/>
              </a:spcAft>
              <a:buFont typeface="Arial" pitchFamily="34" charset="0"/>
              <a:buNone/>
              <a:defRPr/>
            </a:pPr>
            <a:r>
              <a:rPr lang="en-US" sz="1990" b="1" dirty="0" smtClean="0"/>
              <a:t> And for us…</a:t>
            </a:r>
          </a:p>
          <a:p>
            <a:pPr fontAlgn="auto">
              <a:spcAft>
                <a:spcPts val="0"/>
              </a:spcAft>
              <a:buFont typeface="Arial" pitchFamily="34" charset="0"/>
              <a:buNone/>
              <a:defRPr/>
            </a:pPr>
            <a:endParaRPr lang="en-US" sz="1800" dirty="0" smtClean="0"/>
          </a:p>
          <a:p>
            <a:pPr fontAlgn="auto">
              <a:spcAft>
                <a:spcPts val="0"/>
              </a:spcAft>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endParaRPr lang="en-US" sz="1800" dirty="0" smtClean="0"/>
          </a:p>
          <a:p>
            <a:pPr fontAlgn="auto">
              <a:spcAft>
                <a:spcPts val="0"/>
              </a:spcAft>
              <a:buFont typeface="Arial" pitchFamily="34" charset="0"/>
              <a:buNone/>
              <a:defRPr/>
            </a:pPr>
            <a:r>
              <a:rPr lang="en-US" sz="1800" dirty="0" smtClean="0"/>
              <a:t> </a:t>
            </a:r>
            <a:endParaRPr lang="en-US" sz="1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457200" y="457200"/>
            <a:ext cx="8229600" cy="5791200"/>
          </a:xfrm>
        </p:spPr>
        <p:txBody>
          <a:bodyPr/>
          <a:lstStyle/>
          <a:p>
            <a:pPr>
              <a:buFont typeface="Arial" pitchFamily="34" charset="0"/>
              <a:buNone/>
            </a:pPr>
            <a:r>
              <a:rPr lang="en-US" smtClean="0"/>
              <a:t>Thanks For Your Attention !</a:t>
            </a:r>
          </a:p>
          <a:p>
            <a:pPr>
              <a:buFont typeface="Arial" pitchFamily="34" charset="0"/>
              <a:buNone/>
            </a:pPr>
            <a:endParaRPr lang="en-US" smtClean="0"/>
          </a:p>
          <a:p>
            <a:pPr>
              <a:buFont typeface="Arial" pitchFamily="34" charset="0"/>
              <a:buNone/>
            </a:pPr>
            <a:endParaRPr lang="en-US" smtClean="0"/>
          </a:p>
          <a:p>
            <a:pPr>
              <a:buFont typeface="Arial" pitchFamily="34" charset="0"/>
              <a:buNone/>
            </a:pPr>
            <a:r>
              <a:rPr lang="en-US" sz="10000" b="1" smtClean="0"/>
              <a:t>Questions ?</a:t>
            </a:r>
          </a:p>
          <a:p>
            <a:pPr>
              <a:buFont typeface="Arial" pitchFamily="34" charset="0"/>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Solution !</a:t>
            </a:r>
          </a:p>
        </p:txBody>
      </p:sp>
      <p:sp>
        <p:nvSpPr>
          <p:cNvPr id="4099" name="Content Placeholder 2"/>
          <p:cNvSpPr>
            <a:spLocks noGrp="1"/>
          </p:cNvSpPr>
          <p:nvPr>
            <p:ph idx="1"/>
          </p:nvPr>
        </p:nvSpPr>
        <p:spPr/>
        <p:txBody>
          <a:bodyPr/>
          <a:lstStyle/>
          <a:p>
            <a:r>
              <a:rPr lang="en-US" sz="2000" b="1" smtClean="0"/>
              <a:t>Pumped-storage hydroelectricity </a:t>
            </a:r>
          </a:p>
          <a:p>
            <a:r>
              <a:rPr lang="en-US" sz="2000" smtClean="0"/>
              <a:t>Storing energy during off-peak time</a:t>
            </a:r>
          </a:p>
          <a:p>
            <a:r>
              <a:rPr lang="en-US" sz="2000" smtClean="0"/>
              <a:t>Producing electricity at peak time</a:t>
            </a:r>
          </a:p>
          <a:p>
            <a:endParaRPr lang="en-US" smtClean="0"/>
          </a:p>
        </p:txBody>
      </p:sp>
      <p:pic>
        <p:nvPicPr>
          <p:cNvPr id="4100" name="Picture 2" descr="http://3.bp.blogspot.com/_nBaWI2hPVZ4/TRk-h1KYpzI/AAAAAAAAA-s/aSa3Lwy1YrI/s1600/1.jpg"/>
          <p:cNvPicPr>
            <a:picLocks noChangeAspect="1" noChangeArrowheads="1"/>
          </p:cNvPicPr>
          <p:nvPr/>
        </p:nvPicPr>
        <p:blipFill>
          <a:blip r:embed="rId2" cstate="print"/>
          <a:srcRect/>
          <a:stretch>
            <a:fillRect/>
          </a:stretch>
        </p:blipFill>
        <p:spPr bwMode="auto">
          <a:xfrm>
            <a:off x="1752600" y="3200400"/>
            <a:ext cx="5419725"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How does it work ?</a:t>
            </a:r>
          </a:p>
        </p:txBody>
      </p:sp>
      <p:sp>
        <p:nvSpPr>
          <p:cNvPr id="5123" name="Content Placeholder 2"/>
          <p:cNvSpPr>
            <a:spLocks noGrp="1"/>
          </p:cNvSpPr>
          <p:nvPr>
            <p:ph idx="1"/>
          </p:nvPr>
        </p:nvSpPr>
        <p:spPr/>
        <p:txBody>
          <a:bodyPr/>
          <a:lstStyle/>
          <a:p>
            <a:r>
              <a:rPr lang="en-US" sz="2000" smtClean="0"/>
              <a:t>Storing energy in the form of water.</a:t>
            </a:r>
          </a:p>
          <a:p>
            <a:r>
              <a:rPr lang="en-US" sz="2000" smtClean="0"/>
              <a:t>Low-cast off-peak electricity is used to run the pumps.</a:t>
            </a:r>
          </a:p>
          <a:p>
            <a:r>
              <a:rPr lang="en-US" sz="2000" smtClean="0"/>
              <a:t>At high electrical demand. </a:t>
            </a:r>
          </a:p>
          <a:p>
            <a:pPr>
              <a:buFont typeface="Arial" pitchFamily="34" charset="0"/>
              <a:buNone/>
            </a:pPr>
            <a:endParaRPr lang="en-US" sz="2000" smtClean="0"/>
          </a:p>
          <a:p>
            <a:pPr>
              <a:buFont typeface="Arial" pitchFamily="34" charset="0"/>
              <a:buNone/>
            </a:pPr>
            <a:endParaRPr lang="en-US" sz="2400" smtClean="0"/>
          </a:p>
          <a:p>
            <a:pPr>
              <a:buFont typeface="Arial" pitchFamily="34" charset="0"/>
              <a:buNone/>
            </a:pPr>
            <a:endParaRPr lang="en-US" sz="2000" smtClean="0"/>
          </a:p>
          <a:p>
            <a:pPr>
              <a:buFont typeface="Arial" pitchFamily="34" charset="0"/>
              <a:buNone/>
            </a:pPr>
            <a:endParaRPr lang="en-US" sz="2000" smtClean="0"/>
          </a:p>
          <a:p>
            <a:pPr>
              <a:buFont typeface="Arial" pitchFamily="34" charset="0"/>
              <a:buNone/>
            </a:pPr>
            <a:r>
              <a:rPr lang="en-US" sz="2000" smtClean="0"/>
              <a:t>       </a:t>
            </a:r>
            <a:endParaRPr lang="en-US" sz="2400" smtClean="0"/>
          </a:p>
        </p:txBody>
      </p:sp>
      <p:pic>
        <p:nvPicPr>
          <p:cNvPr id="5124" name="Picture 4" descr="palmietGR.JPG"/>
          <p:cNvPicPr>
            <a:picLocks noChangeAspect="1"/>
          </p:cNvPicPr>
          <p:nvPr/>
        </p:nvPicPr>
        <p:blipFill>
          <a:blip r:embed="rId2" cstate="print"/>
          <a:srcRect/>
          <a:stretch>
            <a:fillRect/>
          </a:stretch>
        </p:blipFill>
        <p:spPr bwMode="auto">
          <a:xfrm>
            <a:off x="685800" y="3429000"/>
            <a:ext cx="7848600" cy="297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457200"/>
            <a:ext cx="8229600" cy="5867400"/>
          </a:xfrm>
        </p:spPr>
        <p:txBody>
          <a:bodyPr/>
          <a:lstStyle/>
          <a:p>
            <a:pPr>
              <a:buFont typeface="Arial" pitchFamily="34" charset="0"/>
              <a:buNone/>
            </a:pPr>
            <a:endParaRPr lang="en-US" sz="2000" smtClean="0"/>
          </a:p>
          <a:p>
            <a:pPr>
              <a:buFont typeface="Arial" pitchFamily="34" charset="0"/>
              <a:buNone/>
            </a:pPr>
            <a:r>
              <a:rPr lang="en-US" sz="2400" smtClean="0"/>
              <a:t>Low density </a:t>
            </a:r>
            <a:r>
              <a:rPr lang="en-US" sz="2400" smtClean="0">
                <a:sym typeface="Wingdings" pitchFamily="2" charset="2"/>
              </a:rPr>
              <a:t> large body of water / large variation In heat </a:t>
            </a:r>
          </a:p>
          <a:p>
            <a:pPr>
              <a:buFont typeface="Arial" pitchFamily="34" charset="0"/>
              <a:buNone/>
            </a:pPr>
            <a:r>
              <a:rPr lang="en-US" sz="2400" smtClean="0">
                <a:sym typeface="Wingdings" pitchFamily="2" charset="2"/>
              </a:rPr>
              <a:t> Using the geography (hills and lakes)</a:t>
            </a:r>
            <a:endParaRPr lang="en-US" sz="2400" smtClean="0"/>
          </a:p>
        </p:txBody>
      </p:sp>
      <p:pic>
        <p:nvPicPr>
          <p:cNvPr id="6147" name="Picture 3" descr="pumped.jpg"/>
          <p:cNvPicPr>
            <a:picLocks noChangeAspect="1"/>
          </p:cNvPicPr>
          <p:nvPr/>
        </p:nvPicPr>
        <p:blipFill>
          <a:blip r:embed="rId2" cstate="print"/>
          <a:srcRect/>
          <a:stretch>
            <a:fillRect/>
          </a:stretch>
        </p:blipFill>
        <p:spPr bwMode="auto">
          <a:xfrm>
            <a:off x="2833688" y="2819400"/>
            <a:ext cx="299243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457200" y="304800"/>
            <a:ext cx="8229600" cy="6248400"/>
          </a:xfrm>
        </p:spPr>
        <p:txBody>
          <a:bodyPr/>
          <a:lstStyle/>
          <a:p>
            <a:pPr>
              <a:buFont typeface="Arial" pitchFamily="34" charset="0"/>
              <a:buNone/>
            </a:pPr>
            <a:r>
              <a:rPr lang="en-US" sz="2000" smtClean="0"/>
              <a:t> Although the losses of the pumping process makes the plant a net consumer of energy overall, the system increases revenue by selling more electricity during periods of </a:t>
            </a:r>
            <a:r>
              <a:rPr lang="en-US" sz="2000" i="1" smtClean="0"/>
              <a:t>peak demand. </a:t>
            </a:r>
          </a:p>
          <a:p>
            <a:pPr>
              <a:buFont typeface="Arial" pitchFamily="34" charset="0"/>
              <a:buNone/>
            </a:pPr>
            <a:endParaRPr lang="en-US" sz="2000" i="1" smtClean="0"/>
          </a:p>
          <a:p>
            <a:pPr algn="ctr">
              <a:buFont typeface="Arial" pitchFamily="34" charset="0"/>
              <a:buNone/>
            </a:pPr>
            <a:r>
              <a:rPr lang="en-US" sz="2200" b="1" smtClean="0"/>
              <a:t>Pumped storage is the largest capacity form of grid energy storage now available.</a:t>
            </a:r>
          </a:p>
          <a:p>
            <a:pPr algn="ctr">
              <a:buFont typeface="Arial" pitchFamily="34" charset="0"/>
              <a:buNone/>
            </a:pPr>
            <a:endParaRPr lang="en-US" sz="2200" b="1" smtClean="0"/>
          </a:p>
          <a:p>
            <a:pPr algn="ctr">
              <a:buFont typeface="Arial" pitchFamily="34" charset="0"/>
              <a:buNone/>
            </a:pPr>
            <a:endParaRPr lang="en-US" sz="2200" b="1" smtClean="0"/>
          </a:p>
        </p:txBody>
      </p:sp>
      <p:pic>
        <p:nvPicPr>
          <p:cNvPr id="7171" name="Picture 3" descr="ThumbsUp_LogoFinal.jpg"/>
          <p:cNvPicPr>
            <a:picLocks noChangeAspect="1"/>
          </p:cNvPicPr>
          <p:nvPr/>
        </p:nvPicPr>
        <p:blipFill>
          <a:blip r:embed="rId2" cstate="print"/>
          <a:srcRect/>
          <a:stretch>
            <a:fillRect/>
          </a:stretch>
        </p:blipFill>
        <p:spPr bwMode="auto">
          <a:xfrm>
            <a:off x="2895600" y="2895600"/>
            <a:ext cx="3517900" cy="337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Advantages…</a:t>
            </a:r>
          </a:p>
        </p:txBody>
      </p:sp>
      <p:sp>
        <p:nvSpPr>
          <p:cNvPr id="3" name="Content Placeholder 2"/>
          <p:cNvSpPr>
            <a:spLocks noGrp="1"/>
          </p:cNvSpPr>
          <p:nvPr>
            <p:ph idx="1"/>
          </p:nvPr>
        </p:nvSpPr>
        <p:spPr/>
        <p:txBody>
          <a:bodyPr rtlCol="0">
            <a:normAutofit/>
          </a:bodyPr>
          <a:lstStyle/>
          <a:p>
            <a:pPr fontAlgn="auto">
              <a:spcAft>
                <a:spcPts val="0"/>
              </a:spcAft>
              <a:buFont typeface="Arial" pitchFamily="34" charset="0"/>
              <a:buNone/>
              <a:defRPr/>
            </a:pPr>
            <a:r>
              <a:rPr lang="en-US" sz="2000" dirty="0" smtClean="0"/>
              <a:t>Along with energy management, pumped storage systems help control electrical network frequency and provide reserve generation. Thermal plants are much less able to respond to sudden changes in electrical demand, potentially causing frequency and voltage instability. Pumped storage plants, like other hydroelectric plants, can respond to load changes within seconds.</a:t>
            </a:r>
          </a:p>
          <a:p>
            <a:pPr fontAlgn="auto">
              <a:spcAft>
                <a:spcPts val="0"/>
              </a:spcAft>
              <a:buFont typeface="Arial" pitchFamily="34" charset="0"/>
              <a:buNone/>
              <a:defRPr/>
            </a:pPr>
            <a:endParaRPr lang="en-US" sz="2000" dirty="0" smtClean="0"/>
          </a:p>
          <a:p>
            <a:pPr fontAlgn="auto">
              <a:spcAft>
                <a:spcPts val="0"/>
              </a:spcAft>
              <a:buFont typeface="Arial" pitchFamily="34" charset="0"/>
              <a:buNone/>
              <a:defRPr/>
            </a:pPr>
            <a:r>
              <a:rPr lang="en-US" sz="2000" dirty="0" smtClean="0"/>
              <a:t>And also we can say that:</a:t>
            </a:r>
          </a:p>
          <a:p>
            <a:pPr marL="457200" indent="-457200" fontAlgn="auto">
              <a:spcAft>
                <a:spcPts val="0"/>
              </a:spcAft>
              <a:buFont typeface="Arial" pitchFamily="34" charset="0"/>
              <a:buNone/>
              <a:defRPr/>
            </a:pPr>
            <a:r>
              <a:rPr lang="en-US" sz="2000" dirty="0" smtClean="0"/>
              <a:t>             1) low decay rate (depending on the climate)</a:t>
            </a:r>
          </a:p>
          <a:p>
            <a:pPr marL="457200" indent="-457200" fontAlgn="auto">
              <a:spcAft>
                <a:spcPts val="0"/>
              </a:spcAft>
              <a:buFont typeface="Arial" pitchFamily="34" charset="0"/>
              <a:buNone/>
              <a:defRPr/>
            </a:pPr>
            <a:r>
              <a:rPr lang="en-US" sz="2000" dirty="0" smtClean="0"/>
              <a:t>             2) ability of storing a high amount of energy.</a:t>
            </a:r>
          </a:p>
          <a:p>
            <a:pPr marL="457200" indent="-457200" fontAlgn="auto">
              <a:spcAft>
                <a:spcPts val="0"/>
              </a:spcAft>
              <a:buFont typeface="Arial" pitchFamily="34" charset="0"/>
              <a:buNone/>
              <a:defRPr/>
            </a:pPr>
            <a:r>
              <a:rPr lang="en-US" sz="2000" dirty="0" smtClean="0"/>
              <a:t>             3)Low cost per capacity.</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Problems we may face..!</a:t>
            </a:r>
          </a:p>
        </p:txBody>
      </p:sp>
      <p:sp>
        <p:nvSpPr>
          <p:cNvPr id="9219" name="Content Placeholder 4"/>
          <p:cNvSpPr>
            <a:spLocks noGrp="1"/>
          </p:cNvSpPr>
          <p:nvPr>
            <p:ph idx="1"/>
          </p:nvPr>
        </p:nvSpPr>
        <p:spPr/>
        <p:txBody>
          <a:bodyPr/>
          <a:lstStyle/>
          <a:p>
            <a:r>
              <a:rPr lang="en-US" sz="2400" smtClean="0"/>
              <a:t>In term of consumption of electric power the loss is in range of 25-30% which makes it a very inefficient.</a:t>
            </a:r>
          </a:p>
          <a:p>
            <a:r>
              <a:rPr lang="en-US" sz="2400" smtClean="0"/>
              <a:t>A big amount of loss of water occurs in summer due to evaporation.</a:t>
            </a:r>
          </a:p>
          <a:p>
            <a:r>
              <a:rPr lang="en-US" sz="2400" smtClean="0"/>
              <a:t>Impact on nature:</a:t>
            </a:r>
          </a:p>
          <a:p>
            <a:pPr>
              <a:buFont typeface="Arial" pitchFamily="34" charset="0"/>
              <a:buNone/>
            </a:pPr>
            <a:r>
              <a:rPr lang="en-US" sz="2400" smtClean="0"/>
              <a:t>      - Sound pollution </a:t>
            </a:r>
          </a:p>
          <a:p>
            <a:pPr>
              <a:buFont typeface="Arial" pitchFamily="34" charset="0"/>
              <a:buNone/>
            </a:pPr>
            <a:r>
              <a:rPr lang="en-US" sz="2400" smtClean="0"/>
              <a:t>      - Forest-life changes</a:t>
            </a:r>
          </a:p>
          <a:p>
            <a:pPr>
              <a:buFont typeface="Arial" pitchFamily="34" charset="0"/>
              <a:buNone/>
            </a:pPr>
            <a:r>
              <a:rPr lang="en-US" sz="2400" smtClean="0"/>
              <a:t>      - Hydrology of lake</a:t>
            </a:r>
          </a:p>
          <a:p>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0"/>
          <a:ext cx="9144000" cy="6858000"/>
        </p:xfrm>
        <a:graphic>
          <a:graphicData uri="http://schemas.openxmlformats.org/drawingml/2006/table">
            <a:tbl>
              <a:tblPr firstRow="1" bandRow="1">
                <a:tableStyleId>{5C22544A-7EE6-4342-B048-85BDC9FD1C3A}</a:tableStyleId>
              </a:tblPr>
              <a:tblGrid>
                <a:gridCol w="1143000"/>
                <a:gridCol w="1143000"/>
                <a:gridCol w="1143000"/>
                <a:gridCol w="1143000"/>
                <a:gridCol w="1143000"/>
                <a:gridCol w="1143000"/>
                <a:gridCol w="1143000"/>
                <a:gridCol w="1143000"/>
              </a:tblGrid>
              <a:tr h="979714">
                <a:tc>
                  <a:txBody>
                    <a:bodyPr/>
                    <a:lstStyle/>
                    <a:p>
                      <a:r>
                        <a:rPr lang="en-US" sz="1450" dirty="0" smtClean="0"/>
                        <a:t>Method</a:t>
                      </a:r>
                      <a:endParaRPr lang="en-US" sz="1450" dirty="0"/>
                    </a:p>
                  </a:txBody>
                  <a:tcPr/>
                </a:tc>
                <a:tc>
                  <a:txBody>
                    <a:bodyPr/>
                    <a:lstStyle/>
                    <a:p>
                      <a:r>
                        <a:rPr lang="en-US" sz="1450" dirty="0" smtClean="0"/>
                        <a:t>Max</a:t>
                      </a:r>
                      <a:r>
                        <a:rPr lang="en-US" sz="1450" baseline="0" dirty="0" smtClean="0"/>
                        <a:t> power (Mw)</a:t>
                      </a:r>
                      <a:endParaRPr lang="en-US" sz="1450" dirty="0"/>
                    </a:p>
                  </a:txBody>
                  <a:tcPr/>
                </a:tc>
                <a:tc>
                  <a:txBody>
                    <a:bodyPr/>
                    <a:lstStyle/>
                    <a:p>
                      <a:r>
                        <a:rPr lang="en-US" sz="1450" dirty="0" smtClean="0"/>
                        <a:t>Durability  (times</a:t>
                      </a:r>
                      <a:r>
                        <a:rPr lang="en-US" sz="1450" baseline="0" dirty="0" smtClean="0"/>
                        <a:t> it can be used)</a:t>
                      </a:r>
                      <a:endParaRPr lang="en-US" sz="1450" dirty="0"/>
                    </a:p>
                  </a:txBody>
                  <a:tcPr/>
                </a:tc>
                <a:tc>
                  <a:txBody>
                    <a:bodyPr/>
                    <a:lstStyle/>
                    <a:p>
                      <a:r>
                        <a:rPr lang="en-US" sz="1450" dirty="0" smtClean="0"/>
                        <a:t>Efficiency</a:t>
                      </a:r>
                      <a:r>
                        <a:rPr lang="en-US" sz="1450" baseline="0" dirty="0" smtClean="0"/>
                        <a:t> </a:t>
                      </a:r>
                      <a:endParaRPr lang="en-US" sz="1450" dirty="0"/>
                    </a:p>
                  </a:txBody>
                  <a:tcPr/>
                </a:tc>
                <a:tc>
                  <a:txBody>
                    <a:bodyPr/>
                    <a:lstStyle/>
                    <a:p>
                      <a:r>
                        <a:rPr lang="en-US" sz="1450" dirty="0" smtClean="0"/>
                        <a:t>Energy loses</a:t>
                      </a:r>
                      <a:r>
                        <a:rPr lang="en-US" sz="1450" baseline="0" dirty="0" smtClean="0"/>
                        <a:t> (per H)</a:t>
                      </a:r>
                      <a:endParaRPr lang="en-US" sz="1450" dirty="0"/>
                    </a:p>
                  </a:txBody>
                  <a:tcPr/>
                </a:tc>
                <a:tc>
                  <a:txBody>
                    <a:bodyPr/>
                    <a:lstStyle/>
                    <a:p>
                      <a:r>
                        <a:rPr lang="en-US" sz="1450" dirty="0" smtClean="0"/>
                        <a:t>Max cost (€</a:t>
                      </a:r>
                      <a:r>
                        <a:rPr lang="en-US" sz="1450" baseline="0" dirty="0" smtClean="0"/>
                        <a:t> per kWh)</a:t>
                      </a:r>
                      <a:endParaRPr lang="en-US" sz="1450" dirty="0"/>
                    </a:p>
                  </a:txBody>
                  <a:tcPr/>
                </a:tc>
                <a:tc>
                  <a:txBody>
                    <a:bodyPr/>
                    <a:lstStyle/>
                    <a:p>
                      <a:r>
                        <a:rPr lang="en-US" sz="1450" dirty="0" smtClean="0"/>
                        <a:t>Energy density  (kWh</a:t>
                      </a:r>
                      <a:r>
                        <a:rPr lang="en-US" sz="1450" baseline="0" dirty="0" smtClean="0"/>
                        <a:t> per ton)</a:t>
                      </a:r>
                      <a:endParaRPr lang="en-US" sz="1450" dirty="0"/>
                    </a:p>
                  </a:txBody>
                  <a:tcPr/>
                </a:tc>
                <a:tc>
                  <a:txBody>
                    <a:bodyPr/>
                    <a:lstStyle/>
                    <a:p>
                      <a:r>
                        <a:rPr lang="en-US" sz="1450" dirty="0" smtClean="0"/>
                        <a:t>Typical discharge time </a:t>
                      </a:r>
                      <a:endParaRPr lang="en-US" sz="1450" dirty="0"/>
                    </a:p>
                  </a:txBody>
                  <a:tcPr/>
                </a:tc>
              </a:tr>
              <a:tr h="816429">
                <a:tc>
                  <a:txBody>
                    <a:bodyPr/>
                    <a:lstStyle/>
                    <a:p>
                      <a:r>
                        <a:rPr lang="en-US" sz="1450" b="1" dirty="0" smtClean="0"/>
                        <a:t>Pumped storage</a:t>
                      </a:r>
                      <a:endParaRPr lang="en-US" sz="1450" b="1" dirty="0"/>
                    </a:p>
                  </a:txBody>
                  <a:tcPr>
                    <a:solidFill>
                      <a:schemeClr val="accent3"/>
                    </a:solidFill>
                  </a:tcPr>
                </a:tc>
                <a:tc>
                  <a:txBody>
                    <a:bodyPr/>
                    <a:lstStyle/>
                    <a:p>
                      <a:r>
                        <a:rPr lang="en-US" sz="1450" b="1" dirty="0" smtClean="0"/>
                        <a:t>1,060</a:t>
                      </a:r>
                      <a:endParaRPr lang="en-US" sz="1450" b="1" dirty="0"/>
                    </a:p>
                  </a:txBody>
                  <a:tcPr>
                    <a:solidFill>
                      <a:schemeClr val="accent3"/>
                    </a:solidFill>
                  </a:tcPr>
                </a:tc>
                <a:tc>
                  <a:txBody>
                    <a:bodyPr/>
                    <a:lstStyle/>
                    <a:p>
                      <a:r>
                        <a:rPr lang="en-US" sz="1450" b="1" dirty="0" smtClean="0"/>
                        <a:t>?</a:t>
                      </a:r>
                      <a:endParaRPr lang="en-US" sz="1450" b="1" dirty="0"/>
                    </a:p>
                  </a:txBody>
                  <a:tcPr>
                    <a:solidFill>
                      <a:schemeClr val="accent3"/>
                    </a:solidFill>
                  </a:tcPr>
                </a:tc>
                <a:tc>
                  <a:txBody>
                    <a:bodyPr/>
                    <a:lstStyle/>
                    <a:p>
                      <a:r>
                        <a:rPr lang="en-US" sz="1450" b="1" dirty="0" smtClean="0"/>
                        <a:t>80.00%</a:t>
                      </a:r>
                      <a:endParaRPr lang="en-US" sz="1450" b="1" dirty="0"/>
                    </a:p>
                  </a:txBody>
                  <a:tcPr>
                    <a:solidFill>
                      <a:schemeClr val="accent3"/>
                    </a:solidFill>
                  </a:tcPr>
                </a:tc>
                <a:tc>
                  <a:txBody>
                    <a:bodyPr/>
                    <a:lstStyle/>
                    <a:p>
                      <a:r>
                        <a:rPr lang="en-US" sz="1450" b="1" dirty="0" smtClean="0"/>
                        <a:t>~ 0</a:t>
                      </a:r>
                      <a:endParaRPr lang="en-US" sz="1450" b="1" dirty="0"/>
                    </a:p>
                  </a:txBody>
                  <a:tcPr>
                    <a:solidFill>
                      <a:schemeClr val="accent3"/>
                    </a:solidFill>
                  </a:tcPr>
                </a:tc>
                <a:tc>
                  <a:txBody>
                    <a:bodyPr/>
                    <a:lstStyle/>
                    <a:p>
                      <a:r>
                        <a:rPr lang="en-US" sz="1450" b="1" dirty="0" smtClean="0"/>
                        <a:t>71</a:t>
                      </a:r>
                      <a:endParaRPr lang="en-US" sz="1450" b="1" dirty="0"/>
                    </a:p>
                  </a:txBody>
                  <a:tcPr>
                    <a:solidFill>
                      <a:schemeClr val="accent3"/>
                    </a:solidFill>
                  </a:tcPr>
                </a:tc>
                <a:tc>
                  <a:txBody>
                    <a:bodyPr/>
                    <a:lstStyle/>
                    <a:p>
                      <a:r>
                        <a:rPr lang="en-US" sz="1450" b="1" dirty="0" smtClean="0"/>
                        <a:t>0.4</a:t>
                      </a:r>
                      <a:endParaRPr lang="en-US" sz="1450" b="1" dirty="0"/>
                    </a:p>
                  </a:txBody>
                  <a:tcPr>
                    <a:solidFill>
                      <a:schemeClr val="accent3"/>
                    </a:solidFill>
                  </a:tcPr>
                </a:tc>
                <a:tc>
                  <a:txBody>
                    <a:bodyPr/>
                    <a:lstStyle/>
                    <a:p>
                      <a:r>
                        <a:rPr lang="en-US" sz="1450" b="1" dirty="0" smtClean="0"/>
                        <a:t>8 hours </a:t>
                      </a:r>
                      <a:endParaRPr lang="en-US" sz="1450" b="1" dirty="0"/>
                    </a:p>
                  </a:txBody>
                  <a:tcPr>
                    <a:solidFill>
                      <a:schemeClr val="accent3"/>
                    </a:solidFill>
                  </a:tcPr>
                </a:tc>
              </a:tr>
              <a:tr h="816429">
                <a:tc>
                  <a:txBody>
                    <a:bodyPr/>
                    <a:lstStyle/>
                    <a:p>
                      <a:r>
                        <a:rPr lang="en-US" sz="1450" dirty="0" smtClean="0"/>
                        <a:t>Capacitor</a:t>
                      </a:r>
                      <a:endParaRPr lang="en-US" sz="1450" dirty="0"/>
                    </a:p>
                  </a:txBody>
                  <a:tcPr/>
                </a:tc>
                <a:tc>
                  <a:txBody>
                    <a:bodyPr/>
                    <a:lstStyle/>
                    <a:p>
                      <a:r>
                        <a:rPr lang="en-US" sz="1450" dirty="0" smtClean="0"/>
                        <a:t>0.01</a:t>
                      </a:r>
                      <a:endParaRPr lang="en-US" sz="1450" dirty="0"/>
                    </a:p>
                  </a:txBody>
                  <a:tcPr/>
                </a:tc>
                <a:tc>
                  <a:txBody>
                    <a:bodyPr/>
                    <a:lstStyle/>
                    <a:p>
                      <a:r>
                        <a:rPr lang="en-US" sz="1450" dirty="0" smtClean="0"/>
                        <a:t>100 million</a:t>
                      </a:r>
                      <a:endParaRPr lang="en-US" sz="1450" dirty="0"/>
                    </a:p>
                  </a:txBody>
                  <a:tcPr/>
                </a:tc>
                <a:tc>
                  <a:txBody>
                    <a:bodyPr/>
                    <a:lstStyle/>
                    <a:p>
                      <a:r>
                        <a:rPr lang="en-US" sz="1450" dirty="0" smtClean="0"/>
                        <a:t>95.00%</a:t>
                      </a:r>
                      <a:endParaRPr lang="en-US" sz="1450" dirty="0"/>
                    </a:p>
                  </a:txBody>
                  <a:tcPr/>
                </a:tc>
                <a:tc>
                  <a:txBody>
                    <a:bodyPr/>
                    <a:lstStyle/>
                    <a:p>
                      <a:r>
                        <a:rPr lang="en-US" sz="1450" dirty="0" smtClean="0"/>
                        <a:t>0.01%</a:t>
                      </a:r>
                      <a:endParaRPr lang="en-US" sz="1450" dirty="0"/>
                    </a:p>
                  </a:txBody>
                  <a:tcPr/>
                </a:tc>
                <a:tc>
                  <a:txBody>
                    <a:bodyPr/>
                    <a:lstStyle/>
                    <a:p>
                      <a:r>
                        <a:rPr lang="en-US" sz="1450" dirty="0" smtClean="0"/>
                        <a:t>200,000</a:t>
                      </a:r>
                      <a:endParaRPr lang="en-US" sz="1450" dirty="0"/>
                    </a:p>
                  </a:txBody>
                  <a:tcPr/>
                </a:tc>
                <a:tc>
                  <a:txBody>
                    <a:bodyPr/>
                    <a:lstStyle/>
                    <a:p>
                      <a:r>
                        <a:rPr lang="en-US" sz="1450" dirty="0" smtClean="0"/>
                        <a:t>0.03</a:t>
                      </a:r>
                      <a:endParaRPr lang="en-US" sz="1450" dirty="0"/>
                    </a:p>
                  </a:txBody>
                  <a:tcPr/>
                </a:tc>
                <a:tc>
                  <a:txBody>
                    <a:bodyPr/>
                    <a:lstStyle/>
                    <a:p>
                      <a:r>
                        <a:rPr lang="en-US" sz="1450" dirty="0" smtClean="0"/>
                        <a:t>0.01 sec</a:t>
                      </a:r>
                      <a:endParaRPr lang="en-US" sz="1450" dirty="0"/>
                    </a:p>
                  </a:txBody>
                  <a:tcPr/>
                </a:tc>
              </a:tr>
              <a:tr h="816429">
                <a:tc>
                  <a:txBody>
                    <a:bodyPr/>
                    <a:lstStyle/>
                    <a:p>
                      <a:r>
                        <a:rPr lang="en-US" sz="1450" dirty="0" smtClean="0"/>
                        <a:t>EDLC (capacitor)</a:t>
                      </a:r>
                      <a:endParaRPr lang="en-US" sz="1450" dirty="0"/>
                    </a:p>
                  </a:txBody>
                  <a:tcPr/>
                </a:tc>
                <a:tc>
                  <a:txBody>
                    <a:bodyPr/>
                    <a:lstStyle/>
                    <a:p>
                      <a:r>
                        <a:rPr lang="en-US" sz="1450" dirty="0" smtClean="0"/>
                        <a:t>0.1</a:t>
                      </a:r>
                      <a:endParaRPr lang="en-US" sz="1450" dirty="0"/>
                    </a:p>
                  </a:txBody>
                  <a:tcPr/>
                </a:tc>
                <a:tc>
                  <a:txBody>
                    <a:bodyPr/>
                    <a:lstStyle/>
                    <a:p>
                      <a:r>
                        <a:rPr lang="en-US" sz="1450" dirty="0" smtClean="0"/>
                        <a:t>0.5 million</a:t>
                      </a:r>
                      <a:endParaRPr lang="en-US" sz="1450" dirty="0"/>
                    </a:p>
                  </a:txBody>
                  <a:tcPr/>
                </a:tc>
                <a:tc>
                  <a:txBody>
                    <a:bodyPr/>
                    <a:lstStyle/>
                    <a:p>
                      <a:r>
                        <a:rPr lang="en-US" sz="1450" dirty="0" smtClean="0"/>
                        <a:t>90.00%</a:t>
                      </a:r>
                      <a:endParaRPr lang="en-US" sz="1450" dirty="0"/>
                    </a:p>
                  </a:txBody>
                  <a:tcPr/>
                </a:tc>
                <a:tc>
                  <a:txBody>
                    <a:bodyPr/>
                    <a:lstStyle/>
                    <a:p>
                      <a:r>
                        <a:rPr lang="en-US" sz="1450" dirty="0" smtClean="0"/>
                        <a:t>0.2%</a:t>
                      </a:r>
                      <a:endParaRPr lang="en-US" sz="1450" dirty="0"/>
                    </a:p>
                  </a:txBody>
                  <a:tcPr/>
                </a:tc>
                <a:tc>
                  <a:txBody>
                    <a:bodyPr/>
                    <a:lstStyle/>
                    <a:p>
                      <a:r>
                        <a:rPr lang="en-US" sz="1450" dirty="0" smtClean="0"/>
                        <a:t>10,00</a:t>
                      </a:r>
                      <a:endParaRPr lang="en-US" sz="1450" dirty="0"/>
                    </a:p>
                  </a:txBody>
                  <a:tcPr/>
                </a:tc>
                <a:tc>
                  <a:txBody>
                    <a:bodyPr/>
                    <a:lstStyle/>
                    <a:p>
                      <a:r>
                        <a:rPr lang="en-US" sz="1450" dirty="0" smtClean="0"/>
                        <a:t>5</a:t>
                      </a:r>
                      <a:endParaRPr lang="en-US" sz="1450" dirty="0"/>
                    </a:p>
                  </a:txBody>
                  <a:tcPr/>
                </a:tc>
                <a:tc>
                  <a:txBody>
                    <a:bodyPr/>
                    <a:lstStyle/>
                    <a:p>
                      <a:r>
                        <a:rPr lang="en-US" sz="1450" dirty="0" smtClean="0"/>
                        <a:t>100 sec</a:t>
                      </a:r>
                      <a:endParaRPr lang="en-US" sz="1450" dirty="0"/>
                    </a:p>
                  </a:txBody>
                  <a:tcPr/>
                </a:tc>
              </a:tr>
              <a:tr h="816429">
                <a:tc>
                  <a:txBody>
                    <a:bodyPr/>
                    <a:lstStyle/>
                    <a:p>
                      <a:r>
                        <a:rPr lang="en-US" sz="1450" dirty="0" smtClean="0"/>
                        <a:t>Superconducting</a:t>
                      </a:r>
                      <a:r>
                        <a:rPr lang="en-US" sz="1450" baseline="0" dirty="0" smtClean="0"/>
                        <a:t> coil</a:t>
                      </a:r>
                    </a:p>
                  </a:txBody>
                  <a:tcPr/>
                </a:tc>
                <a:tc>
                  <a:txBody>
                    <a:bodyPr/>
                    <a:lstStyle/>
                    <a:p>
                      <a:r>
                        <a:rPr lang="en-US" sz="1450" dirty="0" smtClean="0"/>
                        <a:t>7</a:t>
                      </a:r>
                      <a:endParaRPr lang="en-US" sz="1450" dirty="0"/>
                    </a:p>
                  </a:txBody>
                  <a:tcPr/>
                </a:tc>
                <a:tc>
                  <a:txBody>
                    <a:bodyPr/>
                    <a:lstStyle/>
                    <a:p>
                      <a:r>
                        <a:rPr lang="en-US" sz="1450" dirty="0" smtClean="0"/>
                        <a:t>1 million </a:t>
                      </a:r>
                      <a:endParaRPr lang="en-US" sz="1450" dirty="0"/>
                    </a:p>
                  </a:txBody>
                  <a:tcPr/>
                </a:tc>
                <a:tc>
                  <a:txBody>
                    <a:bodyPr/>
                    <a:lstStyle/>
                    <a:p>
                      <a:r>
                        <a:rPr lang="en-US" sz="1450" dirty="0" smtClean="0"/>
                        <a:t>90.00%</a:t>
                      </a:r>
                      <a:endParaRPr lang="en-US" sz="1450" dirty="0"/>
                    </a:p>
                  </a:txBody>
                  <a:tcPr/>
                </a:tc>
                <a:tc>
                  <a:txBody>
                    <a:bodyPr/>
                    <a:lstStyle/>
                    <a:p>
                      <a:r>
                        <a:rPr lang="en-US" sz="1450" dirty="0" smtClean="0"/>
                        <a:t>?</a:t>
                      </a:r>
                      <a:endParaRPr lang="en-US" sz="1450" dirty="0"/>
                    </a:p>
                  </a:txBody>
                  <a:tcPr/>
                </a:tc>
                <a:tc>
                  <a:txBody>
                    <a:bodyPr/>
                    <a:lstStyle/>
                    <a:p>
                      <a:r>
                        <a:rPr lang="en-US" sz="1450" dirty="0" smtClean="0"/>
                        <a:t>30-2,000</a:t>
                      </a:r>
                      <a:endParaRPr lang="en-US" sz="1450" dirty="0"/>
                    </a:p>
                  </a:txBody>
                  <a:tcPr/>
                </a:tc>
                <a:tc>
                  <a:txBody>
                    <a:bodyPr/>
                    <a:lstStyle/>
                    <a:p>
                      <a:r>
                        <a:rPr lang="en-US" sz="1450" dirty="0" smtClean="0"/>
                        <a:t>0.03</a:t>
                      </a:r>
                      <a:endParaRPr lang="en-US" sz="1450" dirty="0"/>
                    </a:p>
                  </a:txBody>
                  <a:tcPr/>
                </a:tc>
                <a:tc>
                  <a:txBody>
                    <a:bodyPr/>
                    <a:lstStyle/>
                    <a:p>
                      <a:r>
                        <a:rPr lang="en-US" sz="1450" dirty="0" smtClean="0"/>
                        <a:t>0.01</a:t>
                      </a:r>
                      <a:r>
                        <a:rPr lang="en-US" sz="1450" baseline="0" dirty="0" smtClean="0"/>
                        <a:t> sec</a:t>
                      </a:r>
                      <a:endParaRPr lang="en-US" sz="1450" dirty="0"/>
                    </a:p>
                  </a:txBody>
                  <a:tcPr/>
                </a:tc>
              </a:tr>
              <a:tr h="816429">
                <a:tc>
                  <a:txBody>
                    <a:bodyPr/>
                    <a:lstStyle/>
                    <a:p>
                      <a:r>
                        <a:rPr lang="en-US" sz="1450" dirty="0" smtClean="0"/>
                        <a:t>Carbon fiber flywheel</a:t>
                      </a:r>
                      <a:endParaRPr lang="en-US" sz="1450" dirty="0"/>
                    </a:p>
                  </a:txBody>
                  <a:tcPr/>
                </a:tc>
                <a:tc>
                  <a:txBody>
                    <a:bodyPr/>
                    <a:lstStyle/>
                    <a:p>
                      <a:r>
                        <a:rPr lang="en-US" sz="1450" dirty="0" smtClean="0"/>
                        <a:t>50</a:t>
                      </a:r>
                      <a:endParaRPr lang="en-US" sz="1450" dirty="0"/>
                    </a:p>
                  </a:txBody>
                  <a:tcPr/>
                </a:tc>
                <a:tc>
                  <a:txBody>
                    <a:bodyPr/>
                    <a:lstStyle/>
                    <a:p>
                      <a:r>
                        <a:rPr lang="en-US" sz="1450" dirty="0" smtClean="0"/>
                        <a:t>1 million</a:t>
                      </a:r>
                      <a:endParaRPr lang="en-US" sz="1450" dirty="0"/>
                    </a:p>
                  </a:txBody>
                  <a:tcPr/>
                </a:tc>
                <a:tc>
                  <a:txBody>
                    <a:bodyPr/>
                    <a:lstStyle/>
                    <a:p>
                      <a:r>
                        <a:rPr lang="en-US" sz="1450" dirty="0" smtClean="0"/>
                        <a:t>95.00%</a:t>
                      </a:r>
                      <a:endParaRPr lang="en-US" sz="1450" dirty="0"/>
                    </a:p>
                  </a:txBody>
                  <a:tcPr/>
                </a:tc>
                <a:tc>
                  <a:txBody>
                    <a:bodyPr/>
                    <a:lstStyle/>
                    <a:p>
                      <a:r>
                        <a:rPr lang="en-US" sz="1450" dirty="0" smtClean="0"/>
                        <a:t>0.1-10%</a:t>
                      </a:r>
                      <a:endParaRPr lang="en-US" sz="1450" dirty="0"/>
                    </a:p>
                  </a:txBody>
                  <a:tcPr/>
                </a:tc>
                <a:tc>
                  <a:txBody>
                    <a:bodyPr/>
                    <a:lstStyle/>
                    <a:p>
                      <a:r>
                        <a:rPr lang="en-US" sz="1450" dirty="0" smtClean="0"/>
                        <a:t>1,200</a:t>
                      </a:r>
                      <a:endParaRPr lang="en-US" sz="1450" dirty="0"/>
                    </a:p>
                  </a:txBody>
                  <a:tcPr/>
                </a:tc>
                <a:tc>
                  <a:txBody>
                    <a:bodyPr/>
                    <a:lstStyle/>
                    <a:p>
                      <a:r>
                        <a:rPr lang="en-US" sz="1450" dirty="0" smtClean="0"/>
                        <a:t>50</a:t>
                      </a:r>
                      <a:endParaRPr lang="en-US" sz="1450" dirty="0"/>
                    </a:p>
                  </a:txBody>
                  <a:tcPr/>
                </a:tc>
                <a:tc>
                  <a:txBody>
                    <a:bodyPr/>
                    <a:lstStyle/>
                    <a:p>
                      <a:r>
                        <a:rPr lang="en-US" sz="1450" dirty="0" smtClean="0"/>
                        <a:t>100</a:t>
                      </a:r>
                      <a:r>
                        <a:rPr lang="en-US" sz="1450" baseline="0" dirty="0" smtClean="0"/>
                        <a:t> sec</a:t>
                      </a:r>
                      <a:endParaRPr lang="en-US" sz="1450" dirty="0"/>
                    </a:p>
                  </a:txBody>
                  <a:tcPr/>
                </a:tc>
              </a:tr>
              <a:tr h="979714">
                <a:tc>
                  <a:txBody>
                    <a:bodyPr/>
                    <a:lstStyle/>
                    <a:p>
                      <a:r>
                        <a:rPr lang="en-US" sz="1450" dirty="0" smtClean="0"/>
                        <a:t>Accumulator (chemical</a:t>
                      </a:r>
                      <a:r>
                        <a:rPr lang="en-US" sz="1450" baseline="0" dirty="0" smtClean="0"/>
                        <a:t> storage)</a:t>
                      </a:r>
                      <a:endParaRPr lang="en-US" sz="1450" dirty="0"/>
                    </a:p>
                  </a:txBody>
                  <a:tcPr/>
                </a:tc>
                <a:tc>
                  <a:txBody>
                    <a:bodyPr/>
                    <a:lstStyle/>
                    <a:p>
                      <a:r>
                        <a:rPr lang="en-US" sz="1450" dirty="0" smtClean="0"/>
                        <a:t>27</a:t>
                      </a:r>
                      <a:endParaRPr lang="en-US" sz="1450" dirty="0"/>
                    </a:p>
                  </a:txBody>
                  <a:tcPr/>
                </a:tc>
                <a:tc>
                  <a:txBody>
                    <a:bodyPr/>
                    <a:lstStyle/>
                    <a:p>
                      <a:r>
                        <a:rPr lang="en-US" sz="1450" dirty="0" smtClean="0"/>
                        <a:t>&lt;</a:t>
                      </a:r>
                      <a:r>
                        <a:rPr lang="en-US" sz="1450" baseline="0" dirty="0" smtClean="0"/>
                        <a:t> 1,000</a:t>
                      </a:r>
                      <a:endParaRPr lang="en-US" sz="145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50" dirty="0" smtClean="0"/>
                        <a:t>80.00%</a:t>
                      </a:r>
                    </a:p>
                    <a:p>
                      <a:endParaRPr lang="en-US" sz="1450" dirty="0"/>
                    </a:p>
                  </a:txBody>
                  <a:tcPr/>
                </a:tc>
                <a:tc>
                  <a:txBody>
                    <a:bodyPr/>
                    <a:lstStyle/>
                    <a:p>
                      <a:r>
                        <a:rPr lang="en-US" sz="1450" dirty="0" smtClean="0"/>
                        <a:t>0.01%</a:t>
                      </a:r>
                      <a:endParaRPr lang="en-US" sz="1450" dirty="0"/>
                    </a:p>
                  </a:txBody>
                  <a:tcPr/>
                </a:tc>
                <a:tc>
                  <a:txBody>
                    <a:bodyPr/>
                    <a:lstStyle/>
                    <a:p>
                      <a:r>
                        <a:rPr lang="en-US" sz="1450" dirty="0" smtClean="0"/>
                        <a:t>100</a:t>
                      </a:r>
                      <a:endParaRPr lang="en-US" sz="1450" dirty="0"/>
                    </a:p>
                  </a:txBody>
                  <a:tcPr/>
                </a:tc>
                <a:tc>
                  <a:txBody>
                    <a:bodyPr/>
                    <a:lstStyle/>
                    <a:p>
                      <a:r>
                        <a:rPr lang="en-US" sz="1450" dirty="0" smtClean="0"/>
                        <a:t>30-120</a:t>
                      </a:r>
                      <a:endParaRPr lang="en-US" sz="1450" dirty="0"/>
                    </a:p>
                  </a:txBody>
                  <a:tcPr/>
                </a:tc>
                <a:tc>
                  <a:txBody>
                    <a:bodyPr/>
                    <a:lstStyle/>
                    <a:p>
                      <a:r>
                        <a:rPr lang="en-US" sz="1450" dirty="0" smtClean="0"/>
                        <a:t>4 hours </a:t>
                      </a:r>
                      <a:endParaRPr lang="en-US" sz="1450" dirty="0"/>
                    </a:p>
                  </a:txBody>
                  <a:tcPr/>
                </a:tc>
              </a:tr>
              <a:tr h="816429">
                <a:tc>
                  <a:txBody>
                    <a:bodyPr/>
                    <a:lstStyle/>
                    <a:p>
                      <a:r>
                        <a:rPr lang="en-US" sz="1450" dirty="0" smtClean="0"/>
                        <a:t>Liquid hydrogen</a:t>
                      </a:r>
                      <a:endParaRPr lang="en-US" sz="1450" dirty="0"/>
                    </a:p>
                  </a:txBody>
                  <a:tcPr/>
                </a:tc>
                <a:tc>
                  <a:txBody>
                    <a:bodyPr/>
                    <a:lstStyle/>
                    <a:p>
                      <a:r>
                        <a:rPr lang="en-US" sz="1450" dirty="0" smtClean="0"/>
                        <a:t>0.2</a:t>
                      </a:r>
                      <a:endParaRPr lang="en-US" sz="1450" dirty="0"/>
                    </a:p>
                  </a:txBody>
                  <a:tcPr/>
                </a:tc>
                <a:tc>
                  <a:txBody>
                    <a:bodyPr/>
                    <a:lstStyle/>
                    <a:p>
                      <a:r>
                        <a:rPr lang="en-US" sz="1450" dirty="0" smtClean="0"/>
                        <a:t>30,000</a:t>
                      </a:r>
                      <a:r>
                        <a:rPr lang="en-US" sz="1450" baseline="0" dirty="0" smtClean="0"/>
                        <a:t> H (fuel cell)</a:t>
                      </a:r>
                      <a:endParaRPr lang="en-US" sz="1450" dirty="0"/>
                    </a:p>
                  </a:txBody>
                  <a:tcPr/>
                </a:tc>
                <a:tc>
                  <a:txBody>
                    <a:bodyPr/>
                    <a:lstStyle/>
                    <a:p>
                      <a:r>
                        <a:rPr lang="en-US" sz="1450" dirty="0" smtClean="0"/>
                        <a:t>18.20%</a:t>
                      </a:r>
                      <a:endParaRPr lang="en-US" sz="1450" dirty="0"/>
                    </a:p>
                  </a:txBody>
                  <a:tcPr/>
                </a:tc>
                <a:tc>
                  <a:txBody>
                    <a:bodyPr/>
                    <a:lstStyle/>
                    <a:p>
                      <a:r>
                        <a:rPr lang="en-US" sz="1450" dirty="0" smtClean="0"/>
                        <a:t>0.1%</a:t>
                      </a:r>
                      <a:endParaRPr lang="en-US" sz="1450" dirty="0"/>
                    </a:p>
                  </a:txBody>
                  <a:tcPr/>
                </a:tc>
                <a:tc>
                  <a:txBody>
                    <a:bodyPr/>
                    <a:lstStyle/>
                    <a:p>
                      <a:r>
                        <a:rPr lang="en-US" sz="1450" dirty="0" smtClean="0"/>
                        <a:t>?</a:t>
                      </a:r>
                      <a:endParaRPr lang="en-US" sz="1450" dirty="0"/>
                    </a:p>
                  </a:txBody>
                  <a:tcPr/>
                </a:tc>
                <a:tc>
                  <a:txBody>
                    <a:bodyPr/>
                    <a:lstStyle/>
                    <a:p>
                      <a:r>
                        <a:rPr lang="en-US" sz="1450" dirty="0" smtClean="0"/>
                        <a:t>33,300</a:t>
                      </a:r>
                      <a:endParaRPr lang="en-US" sz="1450" dirty="0"/>
                    </a:p>
                  </a:txBody>
                  <a:tcPr/>
                </a:tc>
                <a:tc>
                  <a:txBody>
                    <a:bodyPr/>
                    <a:lstStyle/>
                    <a:p>
                      <a:r>
                        <a:rPr lang="en-US" sz="1450" dirty="0" smtClean="0"/>
                        <a:t>0.5 hours</a:t>
                      </a:r>
                      <a:endParaRPr lang="en-US" sz="145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1814</TotalTime>
  <Words>650</Words>
  <Application>Microsoft Office PowerPoint</Application>
  <PresentationFormat>‫הצגה על המסך (4:3)</PresentationFormat>
  <Paragraphs>146</Paragraphs>
  <Slides>21</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21</vt:i4>
      </vt:variant>
    </vt:vector>
  </HeadingPairs>
  <TitlesOfParts>
    <vt:vector size="25" baseType="lpstr">
      <vt:lpstr>Calibri</vt:lpstr>
      <vt:lpstr>Arial</vt:lpstr>
      <vt:lpstr>Wingdings</vt:lpstr>
      <vt:lpstr>Office Theme</vt:lpstr>
      <vt:lpstr>Pumped-storage hydroelectricity </vt:lpstr>
      <vt:lpstr>The Problem !</vt:lpstr>
      <vt:lpstr>Solution !</vt:lpstr>
      <vt:lpstr>How does it work ?</vt:lpstr>
      <vt:lpstr>שקופית 5</vt:lpstr>
      <vt:lpstr>שקופית 6</vt:lpstr>
      <vt:lpstr>Advantages…</vt:lpstr>
      <vt:lpstr>Problems we may face..!</vt:lpstr>
      <vt:lpstr>שקופית 9</vt:lpstr>
      <vt:lpstr>Problems we may face..!</vt:lpstr>
      <vt:lpstr>שקופית 11</vt:lpstr>
      <vt:lpstr>שקופית 12</vt:lpstr>
      <vt:lpstr>Problems we may face..!</vt:lpstr>
      <vt:lpstr>שקופית 14</vt:lpstr>
      <vt:lpstr>שקופית 15</vt:lpstr>
      <vt:lpstr>שקופית 16</vt:lpstr>
      <vt:lpstr>שקופית 17</vt:lpstr>
      <vt:lpstr>שקופית 18</vt:lpstr>
      <vt:lpstr>שקופית 19</vt:lpstr>
      <vt:lpstr>Future Of Pumped-Storage Hydroelectricity..?</vt:lpstr>
      <vt:lpstr>שקופית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Pumped-storage hydroelectricity</dc:title>
  <dc:creator>G550</dc:creator>
  <cp:lastModifiedBy>nissan</cp:lastModifiedBy>
  <cp:revision>125</cp:revision>
  <dcterms:created xsi:type="dcterms:W3CDTF">2011-02-20T07:34:49Z</dcterms:created>
  <dcterms:modified xsi:type="dcterms:W3CDTF">2011-03-02T20:18:18Z</dcterms:modified>
</cp:coreProperties>
</file>