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notesMasterIdLst>
    <p:notesMasterId r:id="rId11"/>
  </p:notesMasterIdLst>
  <p:sldIdLst>
    <p:sldId id="256" r:id="rId2"/>
    <p:sldId id="257" r:id="rId3"/>
    <p:sldId id="261" r:id="rId4"/>
    <p:sldId id="264" r:id="rId5"/>
    <p:sldId id="265" r:id="rId6"/>
    <p:sldId id="263" r:id="rId7"/>
    <p:sldId id="262" r:id="rId8"/>
    <p:sldId id="266" r:id="rId9"/>
    <p:sldId id="267" r:id="rId10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scatterChart>
        <c:scatterStyle val="smoothMarker"/>
        <c:ser>
          <c:idx val="0"/>
          <c:order val="0"/>
          <c:tx>
            <c:strRef>
              <c:f>Sheet1!$C$1</c:f>
              <c:strCache>
                <c:ptCount val="1"/>
                <c:pt idx="0">
                  <c:v>distance needed</c:v>
                </c:pt>
              </c:strCache>
            </c:strRef>
          </c:tx>
          <c:marker>
            <c:symbol val="none"/>
          </c:marker>
          <c:trendline>
            <c:trendlineType val="linear"/>
          </c:trendline>
          <c:xVal>
            <c:numRef>
              <c:f>Sheet1!$A$2:$A$17</c:f>
              <c:numCache>
                <c:formatCode>General</c:formatCode>
                <c:ptCount val="16"/>
                <c:pt idx="0">
                  <c:v>50</c:v>
                </c:pt>
                <c:pt idx="1">
                  <c:v>60</c:v>
                </c:pt>
                <c:pt idx="2">
                  <c:v>70</c:v>
                </c:pt>
                <c:pt idx="3">
                  <c:v>80</c:v>
                </c:pt>
                <c:pt idx="4">
                  <c:v>90</c:v>
                </c:pt>
                <c:pt idx="5">
                  <c:v>100</c:v>
                </c:pt>
                <c:pt idx="6">
                  <c:v>110</c:v>
                </c:pt>
                <c:pt idx="7">
                  <c:v>120</c:v>
                </c:pt>
                <c:pt idx="8">
                  <c:v>130</c:v>
                </c:pt>
                <c:pt idx="9">
                  <c:v>140</c:v>
                </c:pt>
                <c:pt idx="10">
                  <c:v>150</c:v>
                </c:pt>
                <c:pt idx="11">
                  <c:v>160</c:v>
                </c:pt>
                <c:pt idx="12">
                  <c:v>170</c:v>
                </c:pt>
                <c:pt idx="13">
                  <c:v>180</c:v>
                </c:pt>
              </c:numCache>
            </c:numRef>
          </c:xVal>
          <c:yVal>
            <c:numRef>
              <c:f>Sheet1!$C$2:$C$17</c:f>
              <c:numCache>
                <c:formatCode>General</c:formatCode>
                <c:ptCount val="16"/>
                <c:pt idx="0">
                  <c:v>0.72916666666666674</c:v>
                </c:pt>
                <c:pt idx="1">
                  <c:v>0.87500000000000011</c:v>
                </c:pt>
                <c:pt idx="2">
                  <c:v>1.0208333333333333</c:v>
                </c:pt>
                <c:pt idx="3">
                  <c:v>1.1666666666666665</c:v>
                </c:pt>
                <c:pt idx="4">
                  <c:v>1.3125</c:v>
                </c:pt>
                <c:pt idx="5">
                  <c:v>1.4583333333333335</c:v>
                </c:pt>
                <c:pt idx="6">
                  <c:v>1.6041666666666665</c:v>
                </c:pt>
                <c:pt idx="7">
                  <c:v>1.7500000000000002</c:v>
                </c:pt>
                <c:pt idx="8">
                  <c:v>1.895833333333333</c:v>
                </c:pt>
                <c:pt idx="9">
                  <c:v>2.0416666666666665</c:v>
                </c:pt>
                <c:pt idx="10">
                  <c:v>2.1875</c:v>
                </c:pt>
                <c:pt idx="11">
                  <c:v>2.333333333333333</c:v>
                </c:pt>
                <c:pt idx="12">
                  <c:v>2.4791666666666665</c:v>
                </c:pt>
                <c:pt idx="13">
                  <c:v>2.625</c:v>
                </c:pt>
              </c:numCache>
            </c:numRef>
          </c:yVal>
          <c:smooth val="1"/>
        </c:ser>
        <c:axId val="62558592"/>
        <c:axId val="64892928"/>
      </c:scatterChart>
      <c:valAx>
        <c:axId val="62558592"/>
        <c:scaling>
          <c:orientation val="minMax"/>
        </c:scaling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Speed [Km/h]</a:t>
                </a:r>
              </a:p>
            </c:rich>
          </c:tx>
          <c:layout/>
        </c:title>
        <c:numFmt formatCode="General" sourceLinked="1"/>
        <c:tickLblPos val="nextTo"/>
        <c:crossAx val="64892928"/>
        <c:crosses val="autoZero"/>
        <c:crossBetween val="midCat"/>
      </c:valAx>
      <c:valAx>
        <c:axId val="64892928"/>
        <c:scaling>
          <c:orientation val="minMax"/>
        </c:scaling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Charging Distance [km]</a:t>
                </a:r>
              </a:p>
            </c:rich>
          </c:tx>
          <c:layout/>
        </c:title>
        <c:numFmt formatCode="General" sourceLinked="1"/>
        <c:tickLblPos val="nextTo"/>
        <c:crossAx val="62558592"/>
        <c:crosses val="autoZero"/>
        <c:crossBetween val="midCat"/>
      </c:valAx>
    </c:plotArea>
    <c:legend>
      <c:legendPos val="r"/>
      <c:legendEntry>
        <c:idx val="0"/>
        <c:txPr>
          <a:bodyPr/>
          <a:lstStyle/>
          <a:p>
            <a:pPr>
              <a:defRPr sz="2800"/>
            </a:pPr>
            <a:endParaRPr lang="en-US"/>
          </a:p>
        </c:txPr>
      </c:legendEntry>
      <c:legendEntry>
        <c:idx val="1"/>
      </c:legendEntry>
      <c:layout>
        <c:manualLayout>
          <c:xMode val="edge"/>
          <c:yMode val="edge"/>
          <c:x val="0.7093666666666667"/>
          <c:y val="0.43871965223097115"/>
          <c:w val="0.28896666666666665"/>
          <c:h val="8.3497990485564319E-2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E8777D8-9744-4091-98B3-9CA0B210A225}" type="datetimeFigureOut">
              <a:rPr lang="he-IL" smtClean="0"/>
              <a:pPr/>
              <a:t>י"ז/אדר א/תשע"א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32F8779-BC49-49E4-93D3-8E0523DD1A1E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maxwell.com/products/ultracapacitors/product.aspx?PID=125V-TRAN-MODULES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Explain</a:t>
            </a:r>
            <a:r>
              <a:rPr lang="en-US" baseline="0" dirty="0" smtClean="0"/>
              <a:t> how does a capacitor works, what effects on the capacitive and formulas.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2F8779-BC49-49E4-93D3-8E0523DD1A1E}" type="slidenum">
              <a:rPr lang="he-IL" smtClean="0"/>
              <a:pPr/>
              <a:t>2</a:t>
            </a:fld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3"/>
              </a:rPr>
              <a:t>http://maxwell.com/products/ultracapacitors/product.aspx?PID=125V-TRAN-MODULES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6127E-AD1F-4121-A639-FE1A3F96441B}" type="slidenum">
              <a:rPr lang="he-IL" smtClean="0"/>
              <a:pPr/>
              <a:t>4</a:t>
            </a:fld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From beer </a:t>
            </a:r>
            <a:r>
              <a:rPr lang="en-US" dirty="0" err="1" smtClean="0"/>
              <a:t>sheva</a:t>
            </a:r>
            <a:r>
              <a:rPr lang="en-US" dirty="0" smtClean="0"/>
              <a:t> to </a:t>
            </a:r>
            <a:r>
              <a:rPr lang="en-US" dirty="0" err="1" smtClean="0"/>
              <a:t>tel</a:t>
            </a:r>
            <a:r>
              <a:rPr lang="en-US" dirty="0" smtClean="0"/>
              <a:t> </a:t>
            </a:r>
            <a:r>
              <a:rPr lang="en-US" dirty="0" err="1" smtClean="0"/>
              <a:t>aviv</a:t>
            </a:r>
            <a:r>
              <a:rPr lang="en-US" dirty="0" smtClean="0"/>
              <a:t> it takes 8.9 GJ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2F8779-BC49-49E4-93D3-8E0523DD1A1E}" type="slidenum">
              <a:rPr lang="he-IL" smtClean="0"/>
              <a:pPr/>
              <a:t>7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90A81-9716-45E1-922E-5C8EE90D19E0}" type="datetimeFigureOut">
              <a:rPr lang="he-IL" smtClean="0"/>
              <a:pPr/>
              <a:t>י"ז/אדר א/תשע"א</a:t>
            </a:fld>
            <a:endParaRPr lang="he-I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F58C2-A904-47FD-91D5-AD2ED854A90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90A81-9716-45E1-922E-5C8EE90D19E0}" type="datetimeFigureOut">
              <a:rPr lang="he-IL" smtClean="0"/>
              <a:pPr/>
              <a:t>י"ז/אדר א/תשע"א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F58C2-A904-47FD-91D5-AD2ED854A90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90A81-9716-45E1-922E-5C8EE90D19E0}" type="datetimeFigureOut">
              <a:rPr lang="he-IL" smtClean="0"/>
              <a:pPr/>
              <a:t>י"ז/אדר א/תשע"א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F58C2-A904-47FD-91D5-AD2ED854A90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90A81-9716-45E1-922E-5C8EE90D19E0}" type="datetimeFigureOut">
              <a:rPr lang="he-IL" smtClean="0"/>
              <a:pPr/>
              <a:t>י"ז/אדר א/תשע"א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F58C2-A904-47FD-91D5-AD2ED854A90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90A81-9716-45E1-922E-5C8EE90D19E0}" type="datetimeFigureOut">
              <a:rPr lang="he-IL" smtClean="0"/>
              <a:pPr/>
              <a:t>י"ז/אדר א/תשע"א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F58C2-A904-47FD-91D5-AD2ED854A90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90A81-9716-45E1-922E-5C8EE90D19E0}" type="datetimeFigureOut">
              <a:rPr lang="he-IL" smtClean="0"/>
              <a:pPr/>
              <a:t>י"ז/אדר א/תשע"א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F58C2-A904-47FD-91D5-AD2ED854A90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90A81-9716-45E1-922E-5C8EE90D19E0}" type="datetimeFigureOut">
              <a:rPr lang="he-IL" smtClean="0"/>
              <a:pPr/>
              <a:t>י"ז/אדר א/תשע"א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F58C2-A904-47FD-91D5-AD2ED854A90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90A81-9716-45E1-922E-5C8EE90D19E0}" type="datetimeFigureOut">
              <a:rPr lang="he-IL" smtClean="0"/>
              <a:pPr/>
              <a:t>י"ז/אדר א/תשע"א</a:t>
            </a:fld>
            <a:endParaRPr lang="he-I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FF58C2-A904-47FD-91D5-AD2ED854A90A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90A81-9716-45E1-922E-5C8EE90D19E0}" type="datetimeFigureOut">
              <a:rPr lang="he-IL" smtClean="0"/>
              <a:pPr/>
              <a:t>י"ז/אדר א/תשע"א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F58C2-A904-47FD-91D5-AD2ED854A90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90A81-9716-45E1-922E-5C8EE90D19E0}" type="datetimeFigureOut">
              <a:rPr lang="he-IL" smtClean="0"/>
              <a:pPr/>
              <a:t>י"ז/אדר א/תשע"א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CFF58C2-A904-47FD-91D5-AD2ED854A90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6490A81-9716-45E1-922E-5C8EE90D19E0}" type="datetimeFigureOut">
              <a:rPr lang="he-IL" smtClean="0"/>
              <a:pPr/>
              <a:t>י"ז/אדר א/תשע"א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F58C2-A904-47FD-91D5-AD2ED854A90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6490A81-9716-45E1-922E-5C8EE90D19E0}" type="datetimeFigureOut">
              <a:rPr lang="he-IL" smtClean="0"/>
              <a:pPr/>
              <a:t>י"ז/אדר א/תשע"א</a:t>
            </a:fld>
            <a:endParaRPr lang="he-I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CFF58C2-A904-47FD-91D5-AD2ED854A90A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veriteq.com/download/Methods-of-Accurately-Measuring-Capacitive-RH-Sensors.htm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www.mpoweruk.com/alternatives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maxwell.com/products/ultracapacitors/product.aspx?PID=125V-TRAN-MODULE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-1143000" y="533400"/>
            <a:ext cx="8229600" cy="1828800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n-US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Supercapacitors</a:t>
            </a:r>
            <a:endParaRPr lang="he-I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0" y="4876800"/>
            <a:ext cx="2514600" cy="16002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Rasa </a:t>
            </a:r>
            <a:r>
              <a:rPr lang="en-US" dirty="0" err="1" smtClean="0"/>
              <a:t>Giniunaite</a:t>
            </a:r>
            <a:endParaRPr lang="en-US" dirty="0" smtClean="0"/>
          </a:p>
          <a:p>
            <a:pPr algn="l"/>
            <a:r>
              <a:rPr lang="en-US" dirty="0" err="1" smtClean="0"/>
              <a:t>Niv</a:t>
            </a:r>
            <a:r>
              <a:rPr lang="en-US" dirty="0" smtClean="0"/>
              <a:t> </a:t>
            </a:r>
            <a:r>
              <a:rPr lang="en-US" dirty="0" err="1" smtClean="0"/>
              <a:t>Minkov</a:t>
            </a:r>
            <a:endParaRPr lang="en-US" dirty="0" smtClean="0"/>
          </a:p>
          <a:p>
            <a:pPr algn="l"/>
            <a:r>
              <a:rPr lang="en-US" dirty="0" err="1" smtClean="0"/>
              <a:t>Dotan</a:t>
            </a:r>
            <a:r>
              <a:rPr lang="en-US" dirty="0" smtClean="0"/>
              <a:t> Berger</a:t>
            </a:r>
            <a:endParaRPr lang="he-IL" dirty="0"/>
          </a:p>
        </p:txBody>
      </p:sp>
      <p:pic>
        <p:nvPicPr>
          <p:cNvPr id="19458" name="Picture 2" descr="http://www.oreind.com/images/highlights/capacito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3428999"/>
            <a:ext cx="3429000" cy="3429001"/>
          </a:xfrm>
          <a:prstGeom prst="rect">
            <a:avLst/>
          </a:prstGeom>
          <a:noFill/>
          <a:effectLst>
            <a:softEdge rad="635000"/>
          </a:effectLst>
        </p:spPr>
      </p:pic>
      <p:pic>
        <p:nvPicPr>
          <p:cNvPr id="8194" name="Picture 2" descr="http://t0.gstatic.com/images?q=tbn:ANd9GcTaKkaeGU6wMnV8qaZByMn4Rz0yzyyWua_Db_7J09F6lP07MliIM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1752600"/>
            <a:ext cx="3650299" cy="304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7715404" y="6488668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Google.com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</a:t>
            </a:r>
            <a: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apacitor</a:t>
            </a:r>
            <a:endParaRPr lang="he-IL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09600" y="914400"/>
            <a:ext cx="8229600" cy="2209800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dirty="0" smtClean="0"/>
              <a:t>A capacitor stores energy. It is built from two conductive plates and a dielectric material between them.</a:t>
            </a:r>
          </a:p>
          <a:p>
            <a:pPr algn="l" rtl="0">
              <a:buNone/>
            </a:pPr>
            <a:endParaRPr lang="en-US" dirty="0" smtClean="0"/>
          </a:p>
        </p:txBody>
      </p:sp>
      <p:pic>
        <p:nvPicPr>
          <p:cNvPr id="7" name="Picture 2" descr="http://www.veriteq.com/download/whitepaper/images/Methods-of-Accurately-Measuring-Capacitive-RH-Sensors_img_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2743200"/>
            <a:ext cx="7793181" cy="28575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8200" y="3962400"/>
            <a:ext cx="2861994" cy="1590679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81000" y="5715000"/>
            <a:ext cx="4648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>
                <a:hlinkClick r:id="rId5"/>
              </a:rPr>
              <a:t>http://www.veriteq.com/download/Methods-of-Accurately-Measuring-Capacitive-RH-Sensors.htm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229600" cy="1143000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rtl="0"/>
            <a: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capacitors </a:t>
            </a:r>
            <a: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in comparison with batteries</a:t>
            </a:r>
            <a:b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en-US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4038600"/>
            <a:ext cx="7696200" cy="2209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200" dirty="0" smtClean="0">
                <a:solidFill>
                  <a:schemeClr val="bg1"/>
                </a:solidFill>
                <a:hlinkClick r:id="rId2"/>
              </a:rPr>
              <a:t>http://</a:t>
            </a:r>
            <a:r>
              <a:rPr lang="en-US" sz="1200" dirty="0" smtClean="0">
                <a:solidFill>
                  <a:schemeClr val="bg1"/>
                </a:solidFill>
                <a:hlinkClick r:id="rId2"/>
              </a:rPr>
              <a:t>www.mpoweruk.com/alternatives.htm</a:t>
            </a:r>
            <a:endParaRPr lang="en-US" sz="12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sz="12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sz="12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sz="12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sz="12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Efficiency is almost 100 %</a:t>
            </a:r>
          </a:p>
          <a:p>
            <a:pPr>
              <a:buNone/>
            </a:pPr>
            <a:endParaRPr lang="en-US" sz="12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sz="12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sz="12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5123" name="Picture 3" descr="Corn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066800" y="152400"/>
            <a:ext cx="285750" cy="285750"/>
          </a:xfrm>
          <a:prstGeom prst="rect">
            <a:avLst/>
          </a:prstGeom>
          <a:noFill/>
        </p:spPr>
      </p:pic>
      <p:pic>
        <p:nvPicPr>
          <p:cNvPr id="5122" name="Picture 2" descr="Corn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331788" y="-136525"/>
            <a:ext cx="285750" cy="285750"/>
          </a:xfrm>
          <a:prstGeom prst="rect">
            <a:avLst/>
          </a:prstGeom>
          <a:noFill/>
        </p:spPr>
      </p:pic>
      <p:pic>
        <p:nvPicPr>
          <p:cNvPr id="5125" name="Picture 5" descr="Corn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331788" y="-136525"/>
            <a:ext cx="285750" cy="285750"/>
          </a:xfrm>
          <a:prstGeom prst="rect">
            <a:avLst/>
          </a:prstGeom>
          <a:noFill/>
        </p:spPr>
      </p:pic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219200" y="1981200"/>
          <a:ext cx="6781800" cy="2267015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356360"/>
                <a:gridCol w="1356360"/>
                <a:gridCol w="1356360"/>
                <a:gridCol w="1356360"/>
                <a:gridCol w="1356360"/>
              </a:tblGrid>
              <a:tr h="399725"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Capacitor / Battery Comparison</a:t>
                      </a:r>
                      <a:endParaRPr lang="en-US" b="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7625" marR="0" marT="9525" marB="1905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7625" marR="0" marT="9525" marB="1905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7625" marR="0" marT="9525" marB="1905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086045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Device</a:t>
                      </a:r>
                      <a:endParaRPr lang="en-US" b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Energy density</a:t>
                      </a:r>
                      <a:br>
                        <a:rPr lang="en-US"/>
                      </a:br>
                      <a:r>
                        <a:rPr lang="en-US"/>
                        <a:t>Wh/L</a:t>
                      </a:r>
                      <a:endParaRPr lang="en-US" b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Power density</a:t>
                      </a:r>
                      <a:br>
                        <a:rPr lang="en-US" dirty="0"/>
                      </a:br>
                      <a:r>
                        <a:rPr lang="en-US" dirty="0"/>
                        <a:t>W/L</a:t>
                      </a:r>
                      <a:endParaRPr lang="en-US" b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Cycle life</a:t>
                      </a:r>
                      <a:br>
                        <a:rPr lang="en-US"/>
                      </a:br>
                      <a:r>
                        <a:rPr lang="en-US"/>
                        <a:t>Cycles</a:t>
                      </a:r>
                      <a:endParaRPr lang="en-US" b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Discharge time</a:t>
                      </a:r>
                      <a:br>
                        <a:rPr lang="en-US" dirty="0"/>
                      </a:br>
                      <a:r>
                        <a:rPr lang="en-US" dirty="0"/>
                        <a:t>Seconds</a:t>
                      </a:r>
                      <a:endParaRPr lang="en-US" b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419230">
                <a:tc>
                  <a:txBody>
                    <a:bodyPr/>
                    <a:lstStyle/>
                    <a:p>
                      <a:r>
                        <a:rPr lang="en-US"/>
                        <a:t>Batteries</a:t>
                      </a:r>
                      <a:endParaRPr lang="en-US" b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50-250</a:t>
                      </a:r>
                      <a:endParaRPr lang="en-US" b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150</a:t>
                      </a:r>
                      <a:endParaRPr lang="en-US" b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1 - 10</a:t>
                      </a:r>
                      <a:r>
                        <a:rPr lang="en-US" baseline="30000"/>
                        <a:t>3</a:t>
                      </a:r>
                      <a:endParaRPr lang="en-US" b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&gt; 1000</a:t>
                      </a:r>
                      <a:endParaRPr lang="en-US" b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362015">
                <a:tc>
                  <a:txBody>
                    <a:bodyPr/>
                    <a:lstStyle/>
                    <a:p>
                      <a:r>
                        <a:rPr lang="en-US" dirty="0"/>
                        <a:t>Capacitors</a:t>
                      </a:r>
                      <a:endParaRPr lang="en-US" b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0.05 - 5</a:t>
                      </a:r>
                      <a:endParaRPr lang="en-US" b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  <a:r>
                        <a:rPr lang="en-US" baseline="30000" dirty="0"/>
                        <a:t>5</a:t>
                      </a:r>
                      <a:r>
                        <a:rPr lang="en-US" dirty="0"/>
                        <a:t> - 10</a:t>
                      </a:r>
                      <a:r>
                        <a:rPr lang="en-US" baseline="30000" dirty="0"/>
                        <a:t>8</a:t>
                      </a:r>
                      <a:endParaRPr lang="en-US" b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10</a:t>
                      </a:r>
                      <a:r>
                        <a:rPr lang="en-US" baseline="30000"/>
                        <a:t>5</a:t>
                      </a:r>
                      <a:r>
                        <a:rPr lang="en-US"/>
                        <a:t> - 10</a:t>
                      </a:r>
                      <a:r>
                        <a:rPr lang="en-US" baseline="30000"/>
                        <a:t>6</a:t>
                      </a:r>
                      <a:endParaRPr lang="en-US" b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&lt;1</a:t>
                      </a:r>
                      <a:endParaRPr lang="en-US" b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6488668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 smtClean="0"/>
              <a:t>Don’t fall asleep yet!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-3276600" y="304800"/>
            <a:ext cx="7772400" cy="1470025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uses </a:t>
            </a:r>
            <a:r>
              <a:rPr lang="en-US" dirty="0" smtClean="0"/>
              <a:t>today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357158" y="1905000"/>
            <a:ext cx="8786842" cy="1676400"/>
          </a:xfrm>
        </p:spPr>
        <p:txBody>
          <a:bodyPr>
            <a:noAutofit/>
          </a:bodyPr>
          <a:lstStyle/>
          <a:p>
            <a:pPr algn="l"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</a:rPr>
              <a:t>Capacitors are in use </a:t>
            </a:r>
            <a:r>
              <a:rPr lang="en-US" sz="2800" dirty="0" smtClean="0"/>
              <a:t>with </a:t>
            </a:r>
            <a:r>
              <a:rPr lang="en-US" sz="2800" dirty="0" smtClean="0"/>
              <a:t>a</a:t>
            </a:r>
            <a:r>
              <a:rPr lang="en-US" sz="2800" dirty="0" smtClean="0">
                <a:solidFill>
                  <a:schemeClr val="tx1"/>
                </a:solidFill>
              </a:rPr>
              <a:t>lmost </a:t>
            </a:r>
            <a:r>
              <a:rPr lang="en-US" sz="2800" dirty="0" smtClean="0">
                <a:solidFill>
                  <a:schemeClr val="tx1"/>
                </a:solidFill>
              </a:rPr>
              <a:t>in every electronic device (regulating voltage, filtering mainly) </a:t>
            </a:r>
          </a:p>
          <a:p>
            <a:pPr algn="l">
              <a:buFont typeface="Wingdings" pitchFamily="2" charset="2"/>
              <a:buChar char="v"/>
            </a:pPr>
            <a:endParaRPr lang="en-US" sz="2800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</a:rPr>
              <a:t>Ultra-capacitors</a:t>
            </a:r>
            <a:r>
              <a:rPr lang="en-US" sz="2800" dirty="0" smtClean="0">
                <a:solidFill>
                  <a:schemeClr val="tx1"/>
                </a:solidFill>
              </a:rPr>
              <a:t>: many packs connected in series  can be in use in public transportation. </a:t>
            </a:r>
            <a:endParaRPr lang="he-IL" sz="28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user4\Desktop\ultra_125v_transportation_module_came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3581400"/>
            <a:ext cx="4239974" cy="30527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76200" y="6553200"/>
            <a:ext cx="563333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hlinkClick r:id="rId4"/>
              </a:rPr>
              <a:t>http://maxwell.com/products/ultracapacitors/product.aspx?PID=125V-TRAN-MODULES</a:t>
            </a:r>
            <a:endParaRPr lang="he-IL" sz="1100" dirty="0" smtClean="0"/>
          </a:p>
          <a:p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8229600" cy="796908"/>
          </a:xfrm>
        </p:spPr>
        <p:txBody>
          <a:bodyPr>
            <a:normAutofit fontScale="90000"/>
          </a:bodyPr>
          <a:lstStyle/>
          <a:p>
            <a:pPr rtl="0"/>
            <a:r>
              <a:rPr lang="en-US" dirty="0" smtClean="0"/>
              <a:t>The problem</a:t>
            </a:r>
            <a:br>
              <a:rPr lang="en-US" dirty="0" smtClean="0"/>
            </a:br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571472" y="2200260"/>
            <a:ext cx="792961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buFont typeface="Arial" pitchFamily="34" charset="0"/>
              <a:buChar char="•"/>
            </a:pPr>
            <a:r>
              <a:rPr lang="en-US" dirty="0" smtClean="0"/>
              <a:t>Coal,  oil and natural gas are running out of stock.</a:t>
            </a:r>
            <a:endParaRPr lang="he-IL" dirty="0"/>
          </a:p>
        </p:txBody>
      </p:sp>
      <p:graphicFrame>
        <p:nvGraphicFramePr>
          <p:cNvPr id="6" name="טבלה 5"/>
          <p:cNvGraphicFramePr>
            <a:graphicFrameLocks noGrp="1"/>
          </p:cNvGraphicFramePr>
          <p:nvPr/>
        </p:nvGraphicFramePr>
        <p:xfrm>
          <a:off x="500034" y="2628888"/>
          <a:ext cx="8643966" cy="1500198"/>
        </p:xfrm>
        <a:graphic>
          <a:graphicData uri="http://schemas.openxmlformats.org/drawingml/2006/table">
            <a:tbl>
              <a:tblPr/>
              <a:tblGrid>
                <a:gridCol w="1807374"/>
                <a:gridCol w="4321983"/>
                <a:gridCol w="2514609"/>
              </a:tblGrid>
              <a:tr h="357190"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"/>
                          <a:ea typeface="Times New Roman"/>
                          <a:cs typeface="Times New Roman"/>
                        </a:rPr>
                        <a:t>Resource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"/>
                          <a:ea typeface="Times New Roman"/>
                          <a:cs typeface="Times New Roman"/>
                        </a:rPr>
                        <a:t>Estimated </a:t>
                      </a:r>
                      <a:r>
                        <a:rPr lang="en-US" sz="2000" b="1" dirty="0" smtClean="0">
                          <a:latin typeface="Times"/>
                          <a:ea typeface="Times New Roman"/>
                          <a:cs typeface="Times New Roman"/>
                        </a:rPr>
                        <a:t>consumption  </a:t>
                      </a:r>
                      <a:r>
                        <a:rPr lang="en-US" sz="2000" b="1" dirty="0">
                          <a:latin typeface="Times"/>
                          <a:ea typeface="Times New Roman"/>
                          <a:cs typeface="Times New Roman"/>
                        </a:rPr>
                        <a:t>2010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"/>
                          <a:ea typeface="Times New Roman"/>
                          <a:cs typeface="Times New Roman"/>
                        </a:rPr>
                        <a:t>Year of exhaustion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"/>
                          <a:ea typeface="Times New Roman"/>
                          <a:cs typeface="Times New Roman"/>
                        </a:rPr>
                        <a:t>Fossil</a:t>
                      </a:r>
                      <a:r>
                        <a:rPr lang="en-US" sz="2000" b="1" baseline="0" dirty="0" smtClean="0">
                          <a:latin typeface="Times"/>
                          <a:ea typeface="Times New Roman"/>
                          <a:cs typeface="Times New Roman"/>
                        </a:rPr>
                        <a:t> fuels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"/>
                          <a:ea typeface="Times New Roman"/>
                          <a:cs typeface="Times New Roman"/>
                        </a:rPr>
                        <a:t>171.68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"/>
                          <a:ea typeface="Times New Roman"/>
                          <a:cs typeface="Times New Roman"/>
                        </a:rPr>
                        <a:t>2050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6219"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"/>
                          <a:ea typeface="Times New Roman"/>
                          <a:cs typeface="Times New Roman"/>
                        </a:rPr>
                        <a:t>Coal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"/>
                          <a:ea typeface="Times New Roman"/>
                          <a:cs typeface="Times New Roman"/>
                        </a:rPr>
                        <a:t>148.09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"/>
                          <a:ea typeface="Times New Roman"/>
                          <a:cs typeface="Times New Roman"/>
                        </a:rPr>
                        <a:t>2138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9599"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"/>
                          <a:ea typeface="Times New Roman"/>
                          <a:cs typeface="Times New Roman"/>
                        </a:rPr>
                        <a:t>Natural gas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"/>
                          <a:ea typeface="Times New Roman"/>
                          <a:cs typeface="Times New Roman"/>
                        </a:rPr>
                        <a:t>120.95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"/>
                          <a:ea typeface="Times New Roman"/>
                          <a:cs typeface="Times New Roman"/>
                        </a:rPr>
                        <a:t>2067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71472" y="4343400"/>
            <a:ext cx="7929618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buFont typeface="Arial" pitchFamily="34" charset="0"/>
              <a:buChar char="•"/>
            </a:pPr>
            <a:r>
              <a:rPr lang="en-US" dirty="0" smtClean="0"/>
              <a:t>The usage of coal and </a:t>
            </a:r>
            <a:r>
              <a:rPr lang="en-US" dirty="0" smtClean="0"/>
              <a:t>fossil fuels</a:t>
            </a:r>
            <a:r>
              <a:rPr lang="en-US" dirty="0" smtClean="0"/>
              <a:t> </a:t>
            </a:r>
            <a:r>
              <a:rPr lang="en-US" dirty="0" smtClean="0"/>
              <a:t>pollute the air, especially by cars and power stations around the globe.</a:t>
            </a:r>
          </a:p>
          <a:p>
            <a:pPr algn="l" rtl="0">
              <a:buFont typeface="Arial" pitchFamily="34" charset="0"/>
              <a:buChar char="•"/>
            </a:pPr>
            <a:endParaRPr lang="en-US" dirty="0" smtClean="0"/>
          </a:p>
          <a:p>
            <a:pPr algn="l" rtl="0"/>
            <a:r>
              <a:rPr lang="en-US" dirty="0" smtClean="0"/>
              <a:t>Ultra capacitors may be the solution to operate public transportation such as trains, buses and more. 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Concrete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  <a:effectLst>
            <a:softEdge rad="635000"/>
          </a:effectLst>
        </p:spPr>
        <p:txBody>
          <a:bodyPr>
            <a:normAutofit fontScale="92500"/>
          </a:bodyPr>
          <a:lstStyle/>
          <a:p>
            <a:r>
              <a:rPr lang="en-US" dirty="0" smtClean="0"/>
              <a:t>Normal gas operated train has energy consumption of 16.5 kWh/Train-Km</a:t>
            </a:r>
          </a:p>
          <a:p>
            <a:pPr>
              <a:buNone/>
            </a:pPr>
            <a:r>
              <a:rPr lang="en-US" dirty="0" smtClean="0"/>
              <a:t>     That means 59.4 MJ per km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train line between Beer </a:t>
            </a:r>
            <a:r>
              <a:rPr lang="en-US" dirty="0" err="1" smtClean="0"/>
              <a:t>Sheva</a:t>
            </a:r>
            <a:r>
              <a:rPr lang="en-US" dirty="0" smtClean="0"/>
              <a:t> </a:t>
            </a:r>
            <a:r>
              <a:rPr lang="en-US" dirty="0" smtClean="0"/>
              <a:t>and</a:t>
            </a:r>
            <a:r>
              <a:rPr lang="en-US" dirty="0" smtClean="0"/>
              <a:t> </a:t>
            </a:r>
            <a:r>
              <a:rPr lang="en-US" dirty="0" smtClean="0"/>
              <a:t>Tel Aviv is 100km, it is an 80- minute ride.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smtClean="0"/>
              <a:t>entire energy </a:t>
            </a:r>
            <a:r>
              <a:rPr lang="en-US" dirty="0" smtClean="0"/>
              <a:t>consumption for this ride </a:t>
            </a:r>
            <a:r>
              <a:rPr lang="en-US" smtClean="0"/>
              <a:t>is </a:t>
            </a:r>
            <a:r>
              <a:rPr lang="en-US" smtClean="0"/>
              <a:t>1.2MWh.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Our Proposed Solution: </a:t>
            </a:r>
            <a:r>
              <a:rPr lang="en-US" sz="3600" i="1" dirty="0" smtClean="0"/>
              <a:t>“The C-train”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7467600" cy="4525963"/>
          </a:xfrm>
          <a:noFill/>
          <a:effectLst>
            <a:glow rad="76200">
              <a:schemeClr val="accent6">
                <a:tint val="30000"/>
                <a:shade val="95000"/>
                <a:satMod val="300000"/>
                <a:alpha val="50000"/>
              </a:schemeClr>
            </a:glow>
            <a:softEdge rad="127000"/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We chose an existing technology of </a:t>
            </a:r>
            <a:r>
              <a:rPr lang="en-US" dirty="0" err="1" smtClean="0">
                <a:solidFill>
                  <a:schemeClr val="tx1"/>
                </a:solidFill>
              </a:rPr>
              <a:t>ultracapacitors</a:t>
            </a:r>
            <a:r>
              <a:rPr lang="en-US" dirty="0" smtClean="0">
                <a:solidFill>
                  <a:schemeClr val="tx1"/>
                </a:solidFill>
              </a:rPr>
              <a:t>. 125V, 63F.</a:t>
            </a:r>
          </a:p>
          <a:p>
            <a:pPr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2100" dirty="0" smtClean="0">
                <a:solidFill>
                  <a:schemeClr val="tx1"/>
                </a:solidFill>
              </a:rPr>
              <a:t>A train needs 5.94x10</a:t>
            </a:r>
            <a:r>
              <a:rPr lang="en-US" sz="2100" baseline="30000" dirty="0" smtClean="0">
                <a:solidFill>
                  <a:schemeClr val="tx1"/>
                </a:solidFill>
              </a:rPr>
              <a:t>7</a:t>
            </a:r>
            <a:r>
              <a:rPr lang="en-US" sz="2100" dirty="0" smtClean="0">
                <a:solidFill>
                  <a:schemeClr val="tx1"/>
                </a:solidFill>
              </a:rPr>
              <a:t> J to drive 1 km.</a:t>
            </a:r>
          </a:p>
          <a:p>
            <a:pPr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We decided to use one thousand units which can provide enough energy to drive about 8 km</a:t>
            </a:r>
          </a:p>
          <a:p>
            <a:pPr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total </a:t>
            </a:r>
            <a:r>
              <a:rPr lang="en-US" dirty="0" smtClean="0">
                <a:solidFill>
                  <a:schemeClr val="tx1"/>
                </a:solidFill>
              </a:rPr>
              <a:t>number of about 13 charging areas will be needed</a:t>
            </a:r>
            <a:r>
              <a:rPr lang="en-US" dirty="0" smtClean="0">
                <a:solidFill>
                  <a:schemeClr val="tx1"/>
                </a:solidFill>
              </a:rPr>
              <a:t>, NO STOP NEEDED TO BE CHARGED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 smtClean="0">
                <a:solidFill>
                  <a:schemeClr val="tx1"/>
                </a:solidFill>
              </a:rPr>
              <a:t>distance needed to charge a train while driving is proportional to it’s speed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Length  </a:t>
            </a:r>
            <a:r>
              <a:rPr lang="en-US" dirty="0" err="1" smtClean="0"/>
              <a:t>vs</a:t>
            </a:r>
            <a:r>
              <a:rPr lang="en-US" dirty="0" smtClean="0"/>
              <a:t>  Speed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524000" y="1524000"/>
          <a:ext cx="76200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67633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Thanks for listening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 rot="21055400">
            <a:off x="-127162" y="5534661"/>
            <a:ext cx="71096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Have a great evening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 rot="20980491">
            <a:off x="3852254" y="5933462"/>
            <a:ext cx="5378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I have a feeling, that tonight </a:t>
            </a:r>
            <a:r>
              <a:rPr lang="en-US" i="1" dirty="0" err="1" smtClean="0"/>
              <a:t>go’nna</a:t>
            </a:r>
            <a:r>
              <a:rPr lang="en-US" i="1" dirty="0" smtClean="0"/>
              <a:t> be a good night</a:t>
            </a:r>
            <a:endParaRPr lang="en-US" i="1" dirty="0"/>
          </a:p>
        </p:txBody>
      </p:sp>
      <p:pic>
        <p:nvPicPr>
          <p:cNvPr id="24578" name="Picture 2" descr="http://sciencefun.files.wordpress.com/2007/02/basic-electronics-symbols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6225" y="1428749"/>
            <a:ext cx="5819775" cy="32956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scene3d>
            <a:camera prst="perspectiveContrastingRightFacing"/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2050</TotalTime>
  <Words>376</Words>
  <Application>Microsoft Office PowerPoint</Application>
  <PresentationFormat>On-screen Show (4:3)</PresentationFormat>
  <Paragraphs>85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Technic</vt:lpstr>
      <vt:lpstr>Supercapacitors</vt:lpstr>
      <vt:lpstr>Capacitor</vt:lpstr>
      <vt:lpstr>capacitors in comparison with batteries </vt:lpstr>
      <vt:lpstr>The uses today</vt:lpstr>
      <vt:lpstr>The problem </vt:lpstr>
      <vt:lpstr>Concrete Example</vt:lpstr>
      <vt:lpstr>Our Proposed Solution: “The C-train”</vt:lpstr>
      <vt:lpstr>Length  vs  Speed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user4</dc:creator>
  <cp:lastModifiedBy>G550</cp:lastModifiedBy>
  <cp:revision>151</cp:revision>
  <dcterms:created xsi:type="dcterms:W3CDTF">2011-02-20T06:45:39Z</dcterms:created>
  <dcterms:modified xsi:type="dcterms:W3CDTF">2011-02-21T18:25:07Z</dcterms:modified>
</cp:coreProperties>
</file>